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25"/>
  </p:notes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0" r:id="rId14"/>
    <p:sldId id="272" r:id="rId15"/>
    <p:sldId id="271" r:id="rId16"/>
    <p:sldId id="273" r:id="rId17"/>
    <p:sldId id="274" r:id="rId18"/>
    <p:sldId id="275" r:id="rId19"/>
    <p:sldId id="276" r:id="rId20"/>
    <p:sldId id="277" r:id="rId21"/>
    <p:sldId id="278" r:id="rId22"/>
    <p:sldId id="279" r:id="rId23"/>
    <p:sldId id="25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0000"/>
    <a:srgbClr val="6FA0DB"/>
    <a:srgbClr val="FFFFFF"/>
    <a:srgbClr val="550000"/>
    <a:srgbClr val="500000"/>
    <a:srgbClr val="480000"/>
    <a:srgbClr val="C0C0C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6153" autoAdjust="0"/>
    <p:restoredTop sz="95595" autoAdjust="0"/>
  </p:normalViewPr>
  <p:slideViewPr>
    <p:cSldViewPr>
      <p:cViewPr>
        <p:scale>
          <a:sx n="100" d="100"/>
          <a:sy n="100" d="100"/>
        </p:scale>
        <p:origin x="-1944" y="-6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A6184D-232D-4CA5-B422-9D8D95C6120F}" type="datetimeFigureOut">
              <a:rPr lang="it-IT" smtClean="0"/>
              <a:pPr/>
              <a:t>30/05/2011</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2357D4-AC1D-4D3B-A01D-23785834BAAD}"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baseline="0" dirty="0" smtClean="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0</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9</a:t>
            </a:fld>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10</a:t>
            </a:fld>
            <a:endParaRPr 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11</a:t>
            </a:fld>
            <a:endParaRPr 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12</a:t>
            </a:fld>
            <a:endParaRPr 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13</a:t>
            </a:fld>
            <a:endParaRPr 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14</a:t>
            </a:fld>
            <a:endParaRPr lang="it-IT"/>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15</a:t>
            </a:fld>
            <a:endParaRPr lang="it-IT"/>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16</a:t>
            </a:fld>
            <a:endParaRPr lang="it-IT"/>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17</a:t>
            </a:fld>
            <a:endParaRPr lang="it-IT"/>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18</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1</a:t>
            </a:fld>
            <a:endParaRPr lang="it-IT"/>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19</a:t>
            </a:fld>
            <a:endParaRPr lang="it-IT"/>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20</a:t>
            </a:fld>
            <a:endParaRPr lang="it-IT"/>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21</a:t>
            </a:fld>
            <a:endParaRPr lang="it-IT"/>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b="1" dirty="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22</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2</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3</a:t>
            </a:fld>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4</a:t>
            </a:fld>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5</a:t>
            </a:fld>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6</a:t>
            </a:fld>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7</a:t>
            </a:fld>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32357D4-AC1D-4D3B-A01D-23785834BAAD}" type="slidenum">
              <a:rPr lang="it-IT" smtClean="0"/>
              <a:pPr/>
              <a:t>8</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875F5D0A-E7CB-43D5-8CB3-E1483D558AED}" type="datetime1">
              <a:rPr lang="it-IT" smtClean="0"/>
              <a:pPr/>
              <a:t>30/05/2011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D830933-45AB-4A9C-9BAC-6024878EB577}"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F010BBD-9678-4D9D-80D2-F47DA7F010E4}" type="datetime1">
              <a:rPr lang="it-IT" smtClean="0"/>
              <a:pPr/>
              <a:t>30/05/2011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D830933-45AB-4A9C-9BAC-6024878EB577}"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A00E81C-2AEA-4339-9EC2-772DCADFFEC4}" type="datetime1">
              <a:rPr lang="it-IT" smtClean="0"/>
              <a:pPr/>
              <a:t>30/05/2011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D830933-45AB-4A9C-9BAC-6024878EB577}"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9DCB9EE6-62A1-495D-847A-252ADBD73B56}" type="datetime1">
              <a:rPr lang="it-IT" smtClean="0"/>
              <a:pPr/>
              <a:t>30/05/2011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D830933-45AB-4A9C-9BAC-6024878EB577}"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1D30F7B3-4FCE-42E6-BEC2-8214BAC87E1F}" type="datetime1">
              <a:rPr lang="it-IT" smtClean="0"/>
              <a:pPr/>
              <a:t>30/05/2011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D830933-45AB-4A9C-9BAC-6024878EB577}"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D2CE05D6-76B6-4754-B0A6-07057FB4F024}" type="datetime1">
              <a:rPr lang="it-IT" smtClean="0"/>
              <a:pPr/>
              <a:t>30/05/2011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D830933-45AB-4A9C-9BAC-6024878EB577}"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A82EDF75-0678-420D-8259-35552E91386B}" type="datetime1">
              <a:rPr lang="it-IT" smtClean="0"/>
              <a:pPr/>
              <a:t>30/05/2011</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9D830933-45AB-4A9C-9BAC-6024878EB577}"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DC02FDCA-4032-4851-9CE5-E4DA812689AD}" type="datetime1">
              <a:rPr lang="it-IT" smtClean="0"/>
              <a:pPr/>
              <a:t>30/05/2011</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9D830933-45AB-4A9C-9BAC-6024878EB577}"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AB1D9718-7ED2-4ABA-A7F2-63B7FA622A1B}" type="datetime1">
              <a:rPr lang="it-IT" smtClean="0"/>
              <a:pPr/>
              <a:t>30/05/2011</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9D830933-45AB-4A9C-9BAC-6024878EB577}"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52B7DA0-9BDB-4C2C-B489-077EE0897F46}" type="datetime1">
              <a:rPr lang="it-IT" smtClean="0"/>
              <a:pPr/>
              <a:t>30/05/2011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D830933-45AB-4A9C-9BAC-6024878EB577}"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1C505A7-A598-4991-930A-AA0F4DAA89A4}" type="datetime1">
              <a:rPr lang="it-IT" smtClean="0"/>
              <a:pPr/>
              <a:t>30/05/2011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D830933-45AB-4A9C-9BAC-6024878EB577}"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3000" r="-3000"/>
          </a:stretch>
        </a:blip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A13104-3BB2-4552-9C5D-0F196137ADFE}" type="datetime1">
              <a:rPr lang="it-IT" smtClean="0"/>
              <a:pPr/>
              <a:t>30/05/2011</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830933-45AB-4A9C-9BAC-6024878EB577}"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ideo" Target="file:///C:\Users\Daniele\Desktop\OpenGLrepo\DOCS\XVRWorkshopPresentation\Items_Videos\shadows.avi" TargetMode="Externa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ideo" Target="file:///C:\Users\Daniele\Desktop\OpenGLrepo\DOCS\XVRWorkshopPresentation\Items_Videos\simple_physics.avi" TargetMode="Externa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ideo" Target="file:///C:\Users\Daniele\Desktop\OpenGLrepo\DOCS\XVRWorkshopPresentation\Items_Videos\joint_physics.avi" TargetMode="Externa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ideo" Target="file:///C:\Users\Daniele\Desktop\OpenGLrepo\DOCS\XVRWorkshopPresentation\Items_Videos\physics.avi" TargetMode="Externa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206625"/>
            <a:ext cx="7772400" cy="2441575"/>
          </a:xfrm>
        </p:spPr>
        <p:txBody>
          <a:bodyPr>
            <a:normAutofit/>
            <a:scene3d>
              <a:camera prst="orthographicFront"/>
              <a:lightRig rig="morning" dir="t"/>
            </a:scene3d>
            <a:sp3d extrusionH="6350" prstMaterial="dkEdge">
              <a:bevelT w="50800" h="50800"/>
              <a:extrusionClr>
                <a:schemeClr val="bg1"/>
              </a:extrusionClr>
            </a:sp3d>
          </a:bodyPr>
          <a:lstStyle/>
          <a:p>
            <a:r>
              <a:rPr lang="en-US" sz="5400" b="1" cap="small" dirty="0" smtClean="0">
                <a:ln w="9525" cap="rnd" cmpd="sng">
                  <a:solidFill>
                    <a:schemeClr val="tx1"/>
                  </a:solidFill>
                </a:ln>
                <a:solidFill>
                  <a:schemeClr val="bg1"/>
                </a:solidFill>
                <a:effectLst>
                  <a:outerShdw blurRad="50800" dist="38100" dir="5400000" algn="t" rotWithShape="0">
                    <a:schemeClr val="tx1">
                      <a:alpha val="40000"/>
                    </a:schemeClr>
                  </a:outerShdw>
                </a:effectLst>
              </a:rPr>
              <a:t>A new Engine for XVR</a:t>
            </a:r>
            <a:endParaRPr lang="en-US" sz="5400" b="1" cap="small" dirty="0">
              <a:ln w="9525" cap="rnd" cmpd="sng">
                <a:solidFill>
                  <a:schemeClr val="tx1"/>
                </a:solidFill>
              </a:ln>
              <a:solidFill>
                <a:schemeClr val="bg1"/>
              </a:solidFill>
              <a:effectLst>
                <a:outerShdw blurRad="50800" dist="38100" dir="5400000" algn="t" rotWithShape="0">
                  <a:schemeClr val="tx1">
                    <a:alpha val="40000"/>
                  </a:schemeClr>
                </a:outerShdw>
              </a:effectLst>
            </a:endParaRPr>
          </a:p>
        </p:txBody>
      </p:sp>
      <p:sp>
        <p:nvSpPr>
          <p:cNvPr id="3" name="Sottotitolo 2"/>
          <p:cNvSpPr>
            <a:spLocks noGrp="1"/>
          </p:cNvSpPr>
          <p:nvPr>
            <p:ph type="subTitle" idx="1"/>
          </p:nvPr>
        </p:nvSpPr>
        <p:spPr>
          <a:xfrm>
            <a:off x="3352800" y="5029200"/>
            <a:ext cx="2590800" cy="457200"/>
          </a:xfrm>
          <a:noFill/>
          <a:ln w="0">
            <a:noFill/>
          </a:ln>
          <a:effectLst>
            <a:outerShdw blurRad="50800" dist="38100" dir="5400000" algn="t" rotWithShape="0">
              <a:prstClr val="black">
                <a:alpha val="40000"/>
              </a:prstClr>
            </a:outerShdw>
          </a:effectLst>
        </p:spPr>
        <p:txBody>
          <a:bodyPr anchor="ctr" anchorCtr="0">
            <a:normAutofit/>
          </a:bodyPr>
          <a:lstStyle/>
          <a:p>
            <a:r>
              <a:rPr lang="it-IT" sz="2400" dirty="0" smtClean="0">
                <a:solidFill>
                  <a:schemeClr val="accent1"/>
                </a:solidFill>
                <a:effectLst>
                  <a:outerShdw blurRad="50800" dist="38100" dir="5400000" algn="t" rotWithShape="0">
                    <a:prstClr val="black">
                      <a:alpha val="40000"/>
                    </a:prstClr>
                  </a:outerShdw>
                </a:effectLst>
              </a:rPr>
              <a:t>Daniele Giannetti</a:t>
            </a:r>
            <a:endParaRPr lang="it-IT" sz="2400" dirty="0">
              <a:solidFill>
                <a:schemeClr val="accent1"/>
              </a:solidFill>
              <a:effectLst>
                <a:outerShdw blurRad="50800" dist="38100" dir="5400000" algn="t" rotWithShape="0">
                  <a:prstClr val="black">
                    <a:alpha val="40000"/>
                  </a:prstClr>
                </a:outerShdw>
              </a:effectLst>
            </a:endParaRPr>
          </a:p>
        </p:txBody>
      </p:sp>
      <p:pic>
        <p:nvPicPr>
          <p:cNvPr id="5" name="Immagine 4" descr="LogoUnipi.png"/>
          <p:cNvPicPr>
            <a:picLocks noChangeAspect="1"/>
          </p:cNvPicPr>
          <p:nvPr/>
        </p:nvPicPr>
        <p:blipFill>
          <a:blip r:embed="rId4" cstate="print"/>
          <a:stretch>
            <a:fillRect/>
          </a:stretch>
        </p:blipFill>
        <p:spPr>
          <a:xfrm>
            <a:off x="301653" y="271170"/>
            <a:ext cx="1146147" cy="1176630"/>
          </a:xfrm>
          <a:prstGeom prst="rect">
            <a:avLst/>
          </a:prstGeom>
        </p:spPr>
      </p:pic>
      <p:pic>
        <p:nvPicPr>
          <p:cNvPr id="8" name="Immagine 7" descr="SSSA.png"/>
          <p:cNvPicPr>
            <a:picLocks noChangeAspect="1"/>
          </p:cNvPicPr>
          <p:nvPr/>
        </p:nvPicPr>
        <p:blipFill>
          <a:blip r:embed="rId5" cstate="print"/>
          <a:stretch>
            <a:fillRect/>
          </a:stretch>
        </p:blipFill>
        <p:spPr>
          <a:xfrm>
            <a:off x="7696200" y="274094"/>
            <a:ext cx="1173706" cy="1173706"/>
          </a:xfrm>
          <a:prstGeom prst="rect">
            <a:avLst/>
          </a:prstGeom>
        </p:spPr>
      </p:pic>
      <p:pic>
        <p:nvPicPr>
          <p:cNvPr id="13" name="Immagine 12" descr="LogoPercro.png"/>
          <p:cNvPicPr>
            <a:picLocks noChangeAspect="1"/>
          </p:cNvPicPr>
          <p:nvPr/>
        </p:nvPicPr>
        <p:blipFill>
          <a:blip r:embed="rId6" cstate="print"/>
          <a:stretch>
            <a:fillRect/>
          </a:stretch>
        </p:blipFill>
        <p:spPr>
          <a:xfrm>
            <a:off x="4597167" y="288022"/>
            <a:ext cx="2895600" cy="67397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391400" cy="685800"/>
          </a:xfrm>
          <a:effectLst>
            <a:outerShdw blurRad="50800" dist="38100" dir="5400000" algn="t" rotWithShape="0">
              <a:schemeClr val="tx1">
                <a:alpha val="40000"/>
              </a:schemeClr>
            </a:outerShdw>
          </a:effectLst>
        </p:spPr>
        <p:txBody>
          <a:bodyPr>
            <a:noAutofit/>
          </a:bodyPr>
          <a:lstStyle/>
          <a:p>
            <a:pPr algn="l"/>
            <a:r>
              <a:rPr lang="en-US" dirty="0" smtClean="0">
                <a:solidFill>
                  <a:srgbClr val="5A0000"/>
                </a:solidFill>
              </a:rPr>
              <a:t>Surface details</a:t>
            </a:r>
            <a:endParaRPr lang="en-US" dirty="0">
              <a:solidFill>
                <a:srgbClr val="5A0000"/>
              </a:solidFill>
            </a:endParaRPr>
          </a:p>
        </p:txBody>
      </p:sp>
      <p:sp>
        <p:nvSpPr>
          <p:cNvPr id="4" name="Titolo 1"/>
          <p:cNvSpPr txBox="1">
            <a:spLocks/>
          </p:cNvSpPr>
          <p:nvPr/>
        </p:nvSpPr>
        <p:spPr>
          <a:xfrm>
            <a:off x="990600" y="533400"/>
            <a:ext cx="7391400" cy="6858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200" dirty="0" smtClean="0">
                <a:solidFill>
                  <a:srgbClr val="5A0000"/>
                </a:solidFill>
                <a:latin typeface="+mj-lt"/>
                <a:ea typeface="+mj-ea"/>
                <a:cs typeface="+mj-cs"/>
              </a:rPr>
              <a:t>Results</a:t>
            </a:r>
            <a:endParaRPr kumimoji="0" lang="en-US" sz="3200" b="0" i="0" u="none" strike="noStrike" kern="1200" cap="none" spc="0" normalizeH="0" baseline="0" dirty="0" smtClean="0">
              <a:ln>
                <a:noFill/>
              </a:ln>
              <a:solidFill>
                <a:srgbClr val="5A0000"/>
              </a:solidFill>
              <a:effectLst/>
              <a:uLnTx/>
              <a:uFillTx/>
              <a:latin typeface="+mj-lt"/>
              <a:ea typeface="+mj-ea"/>
              <a:cs typeface="+mj-cs"/>
            </a:endParaRPr>
          </a:p>
        </p:txBody>
      </p:sp>
      <p:sp>
        <p:nvSpPr>
          <p:cNvPr id="5" name="CasellaDiTesto 4"/>
          <p:cNvSpPr txBox="1"/>
          <p:nvPr/>
        </p:nvSpPr>
        <p:spPr>
          <a:xfrm>
            <a:off x="0" y="6488668"/>
            <a:ext cx="1905000" cy="369332"/>
          </a:xfrm>
          <a:prstGeom prst="rect">
            <a:avLst/>
          </a:prstGeom>
          <a:solidFill>
            <a:schemeClr val="tx1">
              <a:alpha val="50000"/>
            </a:schemeClr>
          </a:solidFill>
        </p:spPr>
        <p:txBody>
          <a:bodyPr wrap="square" rtlCol="0" anchor="b" anchorCtr="0">
            <a:spAutoFit/>
          </a:bodyPr>
          <a:lstStyle/>
          <a:p>
            <a:pPr algn="ctr"/>
            <a:r>
              <a:rPr lang="en-US" dirty="0" smtClean="0">
                <a:solidFill>
                  <a:schemeClr val="bg1"/>
                </a:solidFill>
              </a:rPr>
              <a:t>Daniele Giannetti</a:t>
            </a:r>
            <a:endParaRPr lang="en-US" dirty="0">
              <a:solidFill>
                <a:schemeClr val="bg1"/>
              </a:solidFill>
            </a:endParaRPr>
          </a:p>
        </p:txBody>
      </p:sp>
      <p:sp>
        <p:nvSpPr>
          <p:cNvPr id="8" name="Segnaposto numero diapositiva 7"/>
          <p:cNvSpPr>
            <a:spLocks noGrp="1"/>
          </p:cNvSpPr>
          <p:nvPr>
            <p:ph type="sldNum" sz="quarter" idx="12"/>
          </p:nvPr>
        </p:nvSpPr>
        <p:spPr>
          <a:xfrm>
            <a:off x="8763000" y="6492875"/>
            <a:ext cx="381000" cy="365125"/>
          </a:xfrm>
          <a:solidFill>
            <a:schemeClr val="tx1">
              <a:alpha val="50000"/>
            </a:schemeClr>
          </a:solidFill>
        </p:spPr>
        <p:txBody>
          <a:bodyPr/>
          <a:lstStyle/>
          <a:p>
            <a:pPr algn="ctr"/>
            <a:r>
              <a:rPr lang="en-US" sz="1400" dirty="0" smtClean="0">
                <a:solidFill>
                  <a:schemeClr val="bg1"/>
                </a:solidFill>
              </a:rPr>
              <a:t>9</a:t>
            </a:r>
            <a:endParaRPr lang="en-US" sz="1400" dirty="0">
              <a:solidFill>
                <a:schemeClr val="bg1"/>
              </a:solidFill>
            </a:endParaRPr>
          </a:p>
        </p:txBody>
      </p:sp>
      <p:pic>
        <p:nvPicPr>
          <p:cNvPr id="1026" name="Picture 2" descr="C:\Users\Daniele\Desktop\OpenGLrepo\DOCS\LaureaPresentation\Items_Pictures\NormalMapping.png"/>
          <p:cNvPicPr>
            <a:picLocks noChangeAspect="1" noChangeArrowheads="1"/>
          </p:cNvPicPr>
          <p:nvPr/>
        </p:nvPicPr>
        <p:blipFill>
          <a:blip r:embed="rId3" cstate="print"/>
          <a:srcRect/>
          <a:stretch>
            <a:fillRect/>
          </a:stretch>
        </p:blipFill>
        <p:spPr bwMode="auto">
          <a:xfrm>
            <a:off x="4349642" y="1524000"/>
            <a:ext cx="4260958" cy="2438400"/>
          </a:xfrm>
          <a:prstGeom prst="rect">
            <a:avLst/>
          </a:prstGeom>
          <a:noFill/>
        </p:spPr>
      </p:pic>
      <p:pic>
        <p:nvPicPr>
          <p:cNvPr id="1027" name="Picture 3" descr="C:\Users\Daniele\Desktop\OpenGLrepo\DOCS\LaureaPresentation\Items_Pictures\DisplacementMapping.png"/>
          <p:cNvPicPr>
            <a:picLocks noChangeAspect="1" noChangeArrowheads="1"/>
          </p:cNvPicPr>
          <p:nvPr/>
        </p:nvPicPr>
        <p:blipFill>
          <a:blip r:embed="rId4" cstate="print"/>
          <a:srcRect/>
          <a:stretch>
            <a:fillRect/>
          </a:stretch>
        </p:blipFill>
        <p:spPr bwMode="auto">
          <a:xfrm>
            <a:off x="457200" y="4114800"/>
            <a:ext cx="3922850" cy="2253904"/>
          </a:xfrm>
          <a:prstGeom prst="rect">
            <a:avLst/>
          </a:prstGeom>
          <a:noFill/>
        </p:spPr>
      </p:pic>
      <p:sp>
        <p:nvSpPr>
          <p:cNvPr id="10" name="Segnaposto contenuto 2"/>
          <p:cNvSpPr>
            <a:spLocks noGrp="1"/>
          </p:cNvSpPr>
          <p:nvPr>
            <p:ph idx="1"/>
          </p:nvPr>
        </p:nvSpPr>
        <p:spPr>
          <a:xfrm>
            <a:off x="457200" y="1905000"/>
            <a:ext cx="3657600" cy="1828800"/>
          </a:xfrm>
        </p:spPr>
        <p:txBody>
          <a:bodyPr>
            <a:normAutofit/>
          </a:bodyPr>
          <a:lstStyle/>
          <a:p>
            <a:pPr marL="274320" indent="-274320">
              <a:spcBef>
                <a:spcPts val="300"/>
              </a:spcBef>
              <a:buNone/>
            </a:pPr>
            <a:r>
              <a:rPr lang="en-US" sz="2000" b="1" dirty="0" smtClean="0"/>
              <a:t>Normal mapping</a:t>
            </a:r>
            <a:endParaRPr lang="en-US" sz="2000" dirty="0" smtClean="0"/>
          </a:p>
          <a:p>
            <a:pPr marL="274320" indent="-274320">
              <a:spcBef>
                <a:spcPts val="300"/>
              </a:spcBef>
            </a:pPr>
            <a:r>
              <a:rPr lang="en-US" sz="2000" dirty="0" smtClean="0"/>
              <a:t>Both models are low-poly (12 triangles).</a:t>
            </a:r>
          </a:p>
          <a:p>
            <a:pPr marL="274320" indent="-274320">
              <a:spcBef>
                <a:spcPts val="300"/>
              </a:spcBef>
            </a:pPr>
            <a:r>
              <a:rPr lang="en-US" sz="2000" dirty="0" smtClean="0"/>
              <a:t>The dice on the right is normal mapped.</a:t>
            </a:r>
          </a:p>
        </p:txBody>
      </p:sp>
      <p:sp>
        <p:nvSpPr>
          <p:cNvPr id="11" name="Segnaposto contenuto 2"/>
          <p:cNvSpPr txBox="1">
            <a:spLocks/>
          </p:cNvSpPr>
          <p:nvPr/>
        </p:nvSpPr>
        <p:spPr>
          <a:xfrm>
            <a:off x="4572000" y="4114800"/>
            <a:ext cx="3657600" cy="2438400"/>
          </a:xfrm>
          <a:prstGeom prst="rect">
            <a:avLst/>
          </a:prstGeom>
        </p:spPr>
        <p:txBody>
          <a:bodyPr vert="horz" lIns="91440" tIns="45720" rIns="91440" bIns="45720" rtlCol="0">
            <a:normAutofit/>
          </a:bodyPr>
          <a:lstStyle/>
          <a:p>
            <a:pPr marL="274320" marR="0" lvl="0" indent="-274320" algn="l" defTabSz="914400" rtl="0" eaLnBrk="1" fontAlgn="auto" latinLnBrk="0" hangingPunct="1">
              <a:lnSpc>
                <a:spcPct val="100000"/>
              </a:lnSpc>
              <a:spcBef>
                <a:spcPts val="300"/>
              </a:spcBef>
              <a:spcAft>
                <a:spcPts val="0"/>
              </a:spcAft>
              <a:buClrTx/>
              <a:buSzTx/>
              <a:buFont typeface="Arial" pitchFamily="34" charset="0"/>
              <a:buNone/>
              <a:tabLst/>
              <a:defRPr/>
            </a:pPr>
            <a:r>
              <a:rPr kumimoji="0" lang="en-US" sz="2000" b="1" i="0" u="none" strike="noStrike" kern="1200" cap="none" spc="0" normalizeH="0" baseline="0" noProof="0" dirty="0" smtClean="0">
                <a:ln>
                  <a:noFill/>
                </a:ln>
                <a:solidFill>
                  <a:schemeClr val="tx1"/>
                </a:solidFill>
                <a:effectLst/>
                <a:uLnTx/>
                <a:uFillTx/>
                <a:latin typeface="+mn-lt"/>
                <a:ea typeface="+mn-ea"/>
                <a:cs typeface="+mn-cs"/>
              </a:rPr>
              <a:t>Displacement mapping</a:t>
            </a:r>
          </a:p>
          <a:p>
            <a:pPr marL="274320" marR="0" lvl="0" indent="-274320" algn="l" defTabSz="914400" rtl="0" eaLnBrk="1" fontAlgn="auto" latinLnBrk="0" hangingPunct="1">
              <a:lnSpc>
                <a:spcPct val="100000"/>
              </a:lnSpc>
              <a:spcBef>
                <a:spcPts val="3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The dice</a:t>
            </a:r>
            <a:r>
              <a:rPr kumimoji="0" lang="en-US" sz="2000" b="0" i="0" u="none" strike="noStrike" kern="1200" cap="none" spc="0" normalizeH="0" noProof="0" dirty="0" smtClean="0">
                <a:ln>
                  <a:noFill/>
                </a:ln>
                <a:solidFill>
                  <a:schemeClr val="tx1"/>
                </a:solidFill>
                <a:effectLst/>
                <a:uLnTx/>
                <a:uFillTx/>
                <a:latin typeface="+mn-lt"/>
                <a:ea typeface="+mn-ea"/>
                <a:cs typeface="+mn-cs"/>
              </a:rPr>
              <a:t> is again a low-poly model.</a:t>
            </a:r>
          </a:p>
          <a:p>
            <a:pPr marL="274320" marR="0" lvl="0" indent="-274320" algn="l" defTabSz="914400" rtl="0" eaLnBrk="1" fontAlgn="auto" latinLnBrk="0" hangingPunct="1">
              <a:lnSpc>
                <a:spcPct val="100000"/>
              </a:lnSpc>
              <a:spcBef>
                <a:spcPts val="300"/>
              </a:spcBef>
              <a:spcAft>
                <a:spcPts val="0"/>
              </a:spcAft>
              <a:buClrTx/>
              <a:buSzTx/>
              <a:buFont typeface="Arial" pitchFamily="34" charset="0"/>
              <a:buChar char="•"/>
              <a:tabLst/>
              <a:defRPr/>
            </a:pPr>
            <a:r>
              <a:rPr lang="en-US" sz="2000" baseline="0" dirty="0" smtClean="0"/>
              <a:t>The bumps</a:t>
            </a:r>
            <a:r>
              <a:rPr lang="en-US" sz="2000" dirty="0" smtClean="0"/>
              <a:t> are created at render time by displacing vertices obtained from tessellation.</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391400" cy="685800"/>
          </a:xfrm>
          <a:effectLst>
            <a:outerShdw blurRad="50800" dist="38100" dir="5400000" algn="t" rotWithShape="0">
              <a:schemeClr val="tx1">
                <a:alpha val="40000"/>
              </a:schemeClr>
            </a:outerShdw>
          </a:effectLst>
        </p:spPr>
        <p:txBody>
          <a:bodyPr>
            <a:noAutofit/>
          </a:bodyPr>
          <a:lstStyle/>
          <a:p>
            <a:pPr algn="l"/>
            <a:r>
              <a:rPr lang="en-US" dirty="0" smtClean="0">
                <a:solidFill>
                  <a:srgbClr val="5A0000"/>
                </a:solidFill>
              </a:rPr>
              <a:t>Soft Shadows</a:t>
            </a:r>
            <a:endParaRPr lang="en-US" dirty="0">
              <a:solidFill>
                <a:srgbClr val="5A0000"/>
              </a:solidFill>
            </a:endParaRPr>
          </a:p>
        </p:txBody>
      </p:sp>
      <p:sp>
        <p:nvSpPr>
          <p:cNvPr id="4" name="Titolo 1"/>
          <p:cNvSpPr txBox="1">
            <a:spLocks/>
          </p:cNvSpPr>
          <p:nvPr/>
        </p:nvSpPr>
        <p:spPr>
          <a:xfrm>
            <a:off x="990600" y="533400"/>
            <a:ext cx="7391400" cy="6858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200" dirty="0" smtClean="0">
                <a:solidFill>
                  <a:srgbClr val="5A0000"/>
                </a:solidFill>
                <a:latin typeface="+mj-lt"/>
                <a:ea typeface="+mj-ea"/>
                <a:cs typeface="+mj-cs"/>
              </a:rPr>
              <a:t>Obtaining soft shadows with EVSM [1]</a:t>
            </a:r>
            <a:endParaRPr kumimoji="0" lang="en-US" sz="3200" b="0" i="0" u="none" strike="noStrike" kern="1200" cap="none" spc="0" normalizeH="0" baseline="0" dirty="0" smtClean="0">
              <a:ln>
                <a:noFill/>
              </a:ln>
              <a:solidFill>
                <a:srgbClr val="5A0000"/>
              </a:solidFill>
              <a:effectLst/>
              <a:uLnTx/>
              <a:uFillTx/>
              <a:latin typeface="+mj-lt"/>
              <a:ea typeface="+mj-ea"/>
              <a:cs typeface="+mj-cs"/>
            </a:endParaRPr>
          </a:p>
        </p:txBody>
      </p:sp>
      <p:sp>
        <p:nvSpPr>
          <p:cNvPr id="5" name="CasellaDiTesto 4"/>
          <p:cNvSpPr txBox="1"/>
          <p:nvPr/>
        </p:nvSpPr>
        <p:spPr>
          <a:xfrm>
            <a:off x="0" y="6488668"/>
            <a:ext cx="1905000" cy="369332"/>
          </a:xfrm>
          <a:prstGeom prst="rect">
            <a:avLst/>
          </a:prstGeom>
          <a:solidFill>
            <a:schemeClr val="tx1">
              <a:alpha val="50000"/>
            </a:schemeClr>
          </a:solidFill>
        </p:spPr>
        <p:txBody>
          <a:bodyPr wrap="square" rtlCol="0" anchor="b" anchorCtr="0">
            <a:spAutoFit/>
          </a:bodyPr>
          <a:lstStyle/>
          <a:p>
            <a:pPr algn="ctr"/>
            <a:r>
              <a:rPr lang="en-US" dirty="0" smtClean="0">
                <a:solidFill>
                  <a:schemeClr val="bg1"/>
                </a:solidFill>
              </a:rPr>
              <a:t>Daniele Giannetti</a:t>
            </a:r>
            <a:endParaRPr lang="en-US" dirty="0">
              <a:solidFill>
                <a:schemeClr val="bg1"/>
              </a:solidFill>
            </a:endParaRPr>
          </a:p>
        </p:txBody>
      </p:sp>
      <p:sp>
        <p:nvSpPr>
          <p:cNvPr id="8" name="Segnaposto numero diapositiva 7"/>
          <p:cNvSpPr>
            <a:spLocks noGrp="1"/>
          </p:cNvSpPr>
          <p:nvPr>
            <p:ph type="sldNum" sz="quarter" idx="12"/>
          </p:nvPr>
        </p:nvSpPr>
        <p:spPr>
          <a:xfrm>
            <a:off x="8763000" y="6492875"/>
            <a:ext cx="381000" cy="365125"/>
          </a:xfrm>
          <a:solidFill>
            <a:schemeClr val="tx1">
              <a:alpha val="50000"/>
            </a:schemeClr>
          </a:solidFill>
        </p:spPr>
        <p:txBody>
          <a:bodyPr/>
          <a:lstStyle/>
          <a:p>
            <a:pPr algn="ctr"/>
            <a:r>
              <a:rPr lang="en-US" sz="1400" dirty="0" smtClean="0">
                <a:solidFill>
                  <a:schemeClr val="bg1"/>
                </a:solidFill>
              </a:rPr>
              <a:t>10</a:t>
            </a:r>
            <a:endParaRPr lang="en-US" sz="1400" dirty="0">
              <a:solidFill>
                <a:schemeClr val="bg1"/>
              </a:solidFill>
            </a:endParaRPr>
          </a:p>
        </p:txBody>
      </p:sp>
      <p:sp>
        <p:nvSpPr>
          <p:cNvPr id="13" name="Segnaposto contenuto 2"/>
          <p:cNvSpPr>
            <a:spLocks noGrp="1"/>
          </p:cNvSpPr>
          <p:nvPr>
            <p:ph idx="1"/>
          </p:nvPr>
        </p:nvSpPr>
        <p:spPr>
          <a:xfrm>
            <a:off x="457200" y="1752600"/>
            <a:ext cx="8229600" cy="4267200"/>
          </a:xfrm>
        </p:spPr>
        <p:txBody>
          <a:bodyPr>
            <a:normAutofit/>
          </a:bodyPr>
          <a:lstStyle/>
          <a:p>
            <a:pPr marL="274320" indent="-274320">
              <a:spcBef>
                <a:spcPts val="300"/>
              </a:spcBef>
            </a:pPr>
            <a:r>
              <a:rPr lang="en-US" sz="2000" dirty="0" smtClean="0"/>
              <a:t>Many different modern techniques are available to obtain soft shadows (research in this field is very active):</a:t>
            </a:r>
          </a:p>
          <a:p>
            <a:pPr marL="674370" lvl="1" indent="-274320">
              <a:spcBef>
                <a:spcPts val="300"/>
              </a:spcBef>
            </a:pPr>
            <a:r>
              <a:rPr lang="en-US" sz="1800" dirty="0" smtClean="0"/>
              <a:t>VSM (Variance Shadow Mapping)</a:t>
            </a:r>
          </a:p>
          <a:p>
            <a:pPr marL="674370" lvl="1" indent="-274320">
              <a:spcBef>
                <a:spcPts val="300"/>
              </a:spcBef>
            </a:pPr>
            <a:r>
              <a:rPr lang="en-US" sz="1800" dirty="0" smtClean="0"/>
              <a:t>PCSS (Percentage Closer Soft Shadows)</a:t>
            </a:r>
          </a:p>
          <a:p>
            <a:pPr marL="674370" lvl="1" indent="-274320">
              <a:spcBef>
                <a:spcPts val="300"/>
              </a:spcBef>
            </a:pPr>
            <a:r>
              <a:rPr lang="en-US" sz="1800" dirty="0" smtClean="0"/>
              <a:t>ESM (Exponential Shadow Mapping)</a:t>
            </a:r>
          </a:p>
          <a:p>
            <a:pPr marL="674370" lvl="1" indent="-274320">
              <a:spcBef>
                <a:spcPts val="300"/>
              </a:spcBef>
            </a:pPr>
            <a:r>
              <a:rPr lang="en-US" sz="1800" dirty="0" smtClean="0"/>
              <a:t>Penumbra Wedges</a:t>
            </a:r>
          </a:p>
          <a:p>
            <a:pPr marL="674370" lvl="1" indent="-274320">
              <a:spcBef>
                <a:spcPts val="300"/>
              </a:spcBef>
            </a:pPr>
            <a:r>
              <a:rPr lang="en-US" sz="1800" dirty="0" smtClean="0"/>
              <a:t>…</a:t>
            </a:r>
          </a:p>
          <a:p>
            <a:pPr marL="674370" lvl="1" indent="-274320">
              <a:spcBef>
                <a:spcPts val="300"/>
              </a:spcBef>
            </a:pPr>
            <a:r>
              <a:rPr lang="en-US" sz="1800" dirty="0" smtClean="0"/>
              <a:t>Hybrid approaches</a:t>
            </a:r>
          </a:p>
          <a:p>
            <a:pPr marL="274320" indent="-274320">
              <a:spcBef>
                <a:spcPts val="300"/>
              </a:spcBef>
            </a:pPr>
            <a:r>
              <a:rPr lang="en-US" sz="2000" dirty="0" smtClean="0"/>
              <a:t>The VR3Lib includes an implementation of the </a:t>
            </a:r>
            <a:r>
              <a:rPr lang="en-US" sz="2000" b="1" dirty="0" smtClean="0"/>
              <a:t>EVSM</a:t>
            </a:r>
            <a:r>
              <a:rPr lang="en-US" sz="2000" dirty="0" smtClean="0"/>
              <a:t> (Exponential Variance Shadow Mapping) method, which improves upon VSM and ESM by solving or reducing common artifacts (such as the well-known light bleeding).</a:t>
            </a:r>
          </a:p>
          <a:p>
            <a:pPr marL="274320" indent="-274320">
              <a:spcBef>
                <a:spcPts val="300"/>
              </a:spcBef>
            </a:pPr>
            <a:r>
              <a:rPr lang="en-US" sz="2000" dirty="0" smtClean="0"/>
              <a:t>Algorithm parameters might be tuned to get the best result depending on the particular scene.</a:t>
            </a:r>
          </a:p>
          <a:p>
            <a:pPr marL="274320" indent="-274320">
              <a:spcBef>
                <a:spcPts val="300"/>
              </a:spcBef>
            </a:pPr>
            <a:endParaRPr lang="en-US" sz="20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391400" cy="685800"/>
          </a:xfrm>
          <a:effectLst>
            <a:outerShdw blurRad="50800" dist="38100" dir="5400000" algn="t" rotWithShape="0">
              <a:schemeClr val="tx1">
                <a:alpha val="40000"/>
              </a:schemeClr>
            </a:outerShdw>
          </a:effectLst>
        </p:spPr>
        <p:txBody>
          <a:bodyPr>
            <a:noAutofit/>
          </a:bodyPr>
          <a:lstStyle/>
          <a:p>
            <a:pPr algn="l"/>
            <a:r>
              <a:rPr lang="en-US" dirty="0" smtClean="0">
                <a:solidFill>
                  <a:srgbClr val="5A0000"/>
                </a:solidFill>
              </a:rPr>
              <a:t>Soft Shadows</a:t>
            </a:r>
            <a:endParaRPr lang="en-US" dirty="0">
              <a:solidFill>
                <a:srgbClr val="5A0000"/>
              </a:solidFill>
            </a:endParaRPr>
          </a:p>
        </p:txBody>
      </p:sp>
      <p:sp>
        <p:nvSpPr>
          <p:cNvPr id="4" name="Titolo 1"/>
          <p:cNvSpPr txBox="1">
            <a:spLocks/>
          </p:cNvSpPr>
          <p:nvPr/>
        </p:nvSpPr>
        <p:spPr>
          <a:xfrm>
            <a:off x="990600" y="533400"/>
            <a:ext cx="7391400" cy="6858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200" dirty="0" smtClean="0">
                <a:solidFill>
                  <a:srgbClr val="5A0000"/>
                </a:solidFill>
                <a:latin typeface="+mj-lt"/>
                <a:ea typeface="+mj-ea"/>
                <a:cs typeface="+mj-cs"/>
              </a:rPr>
              <a:t>Obtaining soft shadows with EVSM [2]</a:t>
            </a:r>
            <a:endParaRPr kumimoji="0" lang="en-US" sz="3200" b="0" i="0" u="none" strike="noStrike" kern="1200" cap="none" spc="0" normalizeH="0" baseline="0" dirty="0" smtClean="0">
              <a:ln>
                <a:noFill/>
              </a:ln>
              <a:solidFill>
                <a:srgbClr val="5A0000"/>
              </a:solidFill>
              <a:effectLst/>
              <a:uLnTx/>
              <a:uFillTx/>
              <a:latin typeface="+mj-lt"/>
              <a:ea typeface="+mj-ea"/>
              <a:cs typeface="+mj-cs"/>
            </a:endParaRPr>
          </a:p>
        </p:txBody>
      </p:sp>
      <p:sp>
        <p:nvSpPr>
          <p:cNvPr id="5" name="CasellaDiTesto 4"/>
          <p:cNvSpPr txBox="1"/>
          <p:nvPr/>
        </p:nvSpPr>
        <p:spPr>
          <a:xfrm>
            <a:off x="0" y="6488668"/>
            <a:ext cx="1905000" cy="369332"/>
          </a:xfrm>
          <a:prstGeom prst="rect">
            <a:avLst/>
          </a:prstGeom>
          <a:solidFill>
            <a:schemeClr val="tx1">
              <a:alpha val="50000"/>
            </a:schemeClr>
          </a:solidFill>
        </p:spPr>
        <p:txBody>
          <a:bodyPr wrap="square" rtlCol="0" anchor="b" anchorCtr="0">
            <a:spAutoFit/>
          </a:bodyPr>
          <a:lstStyle/>
          <a:p>
            <a:pPr algn="ctr"/>
            <a:r>
              <a:rPr lang="en-US" dirty="0" smtClean="0">
                <a:solidFill>
                  <a:schemeClr val="bg1"/>
                </a:solidFill>
              </a:rPr>
              <a:t>Daniele Giannetti</a:t>
            </a:r>
            <a:endParaRPr lang="en-US" dirty="0">
              <a:solidFill>
                <a:schemeClr val="bg1"/>
              </a:solidFill>
            </a:endParaRPr>
          </a:p>
        </p:txBody>
      </p:sp>
      <p:sp>
        <p:nvSpPr>
          <p:cNvPr id="8" name="Segnaposto numero diapositiva 7"/>
          <p:cNvSpPr>
            <a:spLocks noGrp="1"/>
          </p:cNvSpPr>
          <p:nvPr>
            <p:ph type="sldNum" sz="quarter" idx="12"/>
          </p:nvPr>
        </p:nvSpPr>
        <p:spPr>
          <a:xfrm>
            <a:off x="8763000" y="6492875"/>
            <a:ext cx="381000" cy="365125"/>
          </a:xfrm>
          <a:solidFill>
            <a:schemeClr val="tx1">
              <a:alpha val="50000"/>
            </a:schemeClr>
          </a:solidFill>
        </p:spPr>
        <p:txBody>
          <a:bodyPr/>
          <a:lstStyle/>
          <a:p>
            <a:pPr algn="ctr"/>
            <a:r>
              <a:rPr lang="en-US" sz="1400" dirty="0" smtClean="0">
                <a:solidFill>
                  <a:schemeClr val="bg1"/>
                </a:solidFill>
              </a:rPr>
              <a:t>11</a:t>
            </a:r>
            <a:endParaRPr lang="en-US" sz="1400" dirty="0">
              <a:solidFill>
                <a:schemeClr val="bg1"/>
              </a:solidFill>
            </a:endParaRPr>
          </a:p>
        </p:txBody>
      </p:sp>
      <p:sp>
        <p:nvSpPr>
          <p:cNvPr id="13" name="Segnaposto contenuto 2"/>
          <p:cNvSpPr>
            <a:spLocks noGrp="1"/>
          </p:cNvSpPr>
          <p:nvPr>
            <p:ph idx="1"/>
          </p:nvPr>
        </p:nvSpPr>
        <p:spPr>
          <a:xfrm>
            <a:off x="457200" y="1752600"/>
            <a:ext cx="8229600" cy="4724400"/>
          </a:xfrm>
        </p:spPr>
        <p:txBody>
          <a:bodyPr>
            <a:normAutofit/>
          </a:bodyPr>
          <a:lstStyle/>
          <a:p>
            <a:pPr marL="274320" indent="-274320">
              <a:spcBef>
                <a:spcPts val="300"/>
              </a:spcBef>
            </a:pPr>
            <a:r>
              <a:rPr lang="en-US" sz="2000" dirty="0" smtClean="0"/>
              <a:t>EVSM requires two rendering passes, and a filtering pass in the middle</a:t>
            </a:r>
          </a:p>
          <a:p>
            <a:pPr lvl="1" indent="-342900">
              <a:spcBef>
                <a:spcPts val="300"/>
              </a:spcBef>
              <a:buFont typeface="+mj-lt"/>
              <a:buAutoNum type="arabicPeriod"/>
            </a:pPr>
            <a:r>
              <a:rPr lang="en-US" sz="1800" dirty="0" smtClean="0"/>
              <a:t>Render the shadow map</a:t>
            </a:r>
          </a:p>
          <a:p>
            <a:pPr lvl="1" indent="-342900">
              <a:spcBef>
                <a:spcPts val="300"/>
              </a:spcBef>
              <a:buFont typeface="+mj-lt"/>
              <a:buAutoNum type="arabicPeriod"/>
            </a:pPr>
            <a:r>
              <a:rPr lang="en-US" sz="1800" dirty="0" smtClean="0"/>
              <a:t>Filter the shadow map</a:t>
            </a:r>
          </a:p>
          <a:p>
            <a:pPr lvl="1" indent="-342900">
              <a:spcBef>
                <a:spcPts val="300"/>
              </a:spcBef>
              <a:buFont typeface="+mj-lt"/>
              <a:buAutoNum type="arabicPeriod"/>
            </a:pPr>
            <a:r>
              <a:rPr lang="en-US" sz="1800" dirty="0" smtClean="0"/>
              <a:t>Render the scene with shadows</a:t>
            </a:r>
          </a:p>
          <a:p>
            <a:pPr marL="274320" indent="-274320">
              <a:spcBef>
                <a:spcPts val="300"/>
              </a:spcBef>
            </a:pPr>
            <a:r>
              <a:rPr lang="en-US" sz="2000" dirty="0" smtClean="0"/>
              <a:t>This is hidden from the XVR user as the first two steps are performed automatically by the VR3Lib.</a:t>
            </a:r>
          </a:p>
          <a:p>
            <a:pPr marL="274320" indent="-274320">
              <a:spcBef>
                <a:spcPts val="300"/>
              </a:spcBef>
            </a:pPr>
            <a:r>
              <a:rPr lang="en-US" sz="2000" dirty="0" smtClean="0"/>
              <a:t>The user must simply initialize shadow mapping (using </a:t>
            </a:r>
            <a:r>
              <a:rPr lang="en-US" sz="2000" dirty="0" err="1" smtClean="0"/>
              <a:t>ShadowInit</a:t>
            </a:r>
            <a:r>
              <a:rPr lang="en-US" sz="2000" dirty="0" smtClean="0"/>
              <a:t>()), specify which objects should receive and cast shadows and create the desired shadow sources (</a:t>
            </a:r>
            <a:r>
              <a:rPr lang="en-US" sz="2000" b="1" dirty="0" err="1" smtClean="0"/>
              <a:t>XShadowSource</a:t>
            </a:r>
            <a:r>
              <a:rPr lang="en-US" sz="2000" dirty="0" smtClean="0"/>
              <a:t> class).</a:t>
            </a:r>
          </a:p>
          <a:p>
            <a:pPr marL="274320" indent="-274320">
              <a:spcBef>
                <a:spcPts val="300"/>
              </a:spcBef>
            </a:pPr>
            <a:r>
              <a:rPr lang="en-US" sz="2000" dirty="0" smtClean="0"/>
              <a:t>A shadow source is intended in XVR as an entity that causes objects to cast shadows (it might be in the same position of a light, but a light is not required to cast shadows, this is useful when using environment maps).</a:t>
            </a:r>
          </a:p>
          <a:p>
            <a:pPr marL="274320" indent="-274320">
              <a:spcBef>
                <a:spcPts val="300"/>
              </a:spcBef>
            </a:pPr>
            <a:r>
              <a:rPr lang="en-US" sz="2000" dirty="0" smtClean="0"/>
              <a:t>EVSM algorithm parameters may be altered on a per-source basis.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391400" cy="685800"/>
          </a:xfrm>
          <a:effectLst>
            <a:outerShdw blurRad="50800" dist="38100" dir="5400000" algn="t" rotWithShape="0">
              <a:schemeClr val="tx1">
                <a:alpha val="40000"/>
              </a:schemeClr>
            </a:outerShdw>
          </a:effectLst>
        </p:spPr>
        <p:txBody>
          <a:bodyPr>
            <a:noAutofit/>
          </a:bodyPr>
          <a:lstStyle/>
          <a:p>
            <a:pPr algn="l"/>
            <a:r>
              <a:rPr lang="en-US" dirty="0" smtClean="0">
                <a:solidFill>
                  <a:srgbClr val="5A0000"/>
                </a:solidFill>
              </a:rPr>
              <a:t>Soft Shadows</a:t>
            </a:r>
            <a:endParaRPr lang="en-US" dirty="0">
              <a:solidFill>
                <a:srgbClr val="5A0000"/>
              </a:solidFill>
            </a:endParaRPr>
          </a:p>
        </p:txBody>
      </p:sp>
      <p:sp>
        <p:nvSpPr>
          <p:cNvPr id="4" name="Titolo 1"/>
          <p:cNvSpPr txBox="1">
            <a:spLocks/>
          </p:cNvSpPr>
          <p:nvPr/>
        </p:nvSpPr>
        <p:spPr>
          <a:xfrm>
            <a:off x="990600" y="533400"/>
            <a:ext cx="7391400" cy="6858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200" dirty="0" smtClean="0">
                <a:solidFill>
                  <a:srgbClr val="5A0000"/>
                </a:solidFill>
                <a:latin typeface="+mj-lt"/>
                <a:ea typeface="+mj-ea"/>
                <a:cs typeface="+mj-cs"/>
              </a:rPr>
              <a:t>Example: object casting a shadow</a:t>
            </a:r>
            <a:endParaRPr kumimoji="0" lang="en-US" sz="3200" b="0" i="0" u="none" strike="noStrike" kern="1200" cap="none" spc="0" normalizeH="0" baseline="0" dirty="0" smtClean="0">
              <a:ln>
                <a:noFill/>
              </a:ln>
              <a:solidFill>
                <a:srgbClr val="5A0000"/>
              </a:solidFill>
              <a:effectLst/>
              <a:uLnTx/>
              <a:uFillTx/>
              <a:latin typeface="+mj-lt"/>
              <a:ea typeface="+mj-ea"/>
              <a:cs typeface="+mj-cs"/>
            </a:endParaRPr>
          </a:p>
        </p:txBody>
      </p:sp>
      <p:sp>
        <p:nvSpPr>
          <p:cNvPr id="5" name="CasellaDiTesto 4"/>
          <p:cNvSpPr txBox="1"/>
          <p:nvPr/>
        </p:nvSpPr>
        <p:spPr>
          <a:xfrm>
            <a:off x="0" y="6488668"/>
            <a:ext cx="1905000" cy="369332"/>
          </a:xfrm>
          <a:prstGeom prst="rect">
            <a:avLst/>
          </a:prstGeom>
          <a:solidFill>
            <a:schemeClr val="tx1">
              <a:alpha val="50000"/>
            </a:schemeClr>
          </a:solidFill>
        </p:spPr>
        <p:txBody>
          <a:bodyPr wrap="square" rtlCol="0" anchor="b" anchorCtr="0">
            <a:spAutoFit/>
          </a:bodyPr>
          <a:lstStyle/>
          <a:p>
            <a:pPr algn="ctr"/>
            <a:r>
              <a:rPr lang="en-US" dirty="0" smtClean="0">
                <a:solidFill>
                  <a:schemeClr val="bg1"/>
                </a:solidFill>
              </a:rPr>
              <a:t>Daniele Giannetti</a:t>
            </a:r>
            <a:endParaRPr lang="en-US" dirty="0">
              <a:solidFill>
                <a:schemeClr val="bg1"/>
              </a:solidFill>
            </a:endParaRPr>
          </a:p>
        </p:txBody>
      </p:sp>
      <p:sp>
        <p:nvSpPr>
          <p:cNvPr id="8" name="Segnaposto numero diapositiva 7"/>
          <p:cNvSpPr>
            <a:spLocks noGrp="1"/>
          </p:cNvSpPr>
          <p:nvPr>
            <p:ph type="sldNum" sz="quarter" idx="12"/>
          </p:nvPr>
        </p:nvSpPr>
        <p:spPr>
          <a:xfrm>
            <a:off x="8763000" y="6492875"/>
            <a:ext cx="381000" cy="365125"/>
          </a:xfrm>
          <a:solidFill>
            <a:schemeClr val="tx1">
              <a:alpha val="50000"/>
            </a:schemeClr>
          </a:solidFill>
        </p:spPr>
        <p:txBody>
          <a:bodyPr/>
          <a:lstStyle/>
          <a:p>
            <a:pPr algn="ctr"/>
            <a:r>
              <a:rPr lang="en-US" sz="1400" dirty="0" smtClean="0">
                <a:solidFill>
                  <a:schemeClr val="bg1"/>
                </a:solidFill>
              </a:rPr>
              <a:t>12</a:t>
            </a:r>
            <a:endParaRPr lang="en-US" sz="1400" dirty="0">
              <a:solidFill>
                <a:schemeClr val="bg1"/>
              </a:solidFill>
            </a:endParaRPr>
          </a:p>
        </p:txBody>
      </p:sp>
      <p:sp>
        <p:nvSpPr>
          <p:cNvPr id="9" name="Segnaposto contenuto 2"/>
          <p:cNvSpPr txBox="1">
            <a:spLocks/>
          </p:cNvSpPr>
          <p:nvPr/>
        </p:nvSpPr>
        <p:spPr>
          <a:xfrm>
            <a:off x="381000" y="1752600"/>
            <a:ext cx="3886200" cy="3581400"/>
          </a:xfrm>
          <a:prstGeom prst="rect">
            <a:avLst/>
          </a:prstGeom>
          <a:ln w="3175">
            <a:solidFill>
              <a:schemeClr val="tx1"/>
            </a:solidFill>
          </a:ln>
        </p:spPr>
        <p:txBody>
          <a:bodyPr vert="horz" lIns="91440" tIns="45720" rIns="91440" bIns="45720" rtlCol="0">
            <a:noAutofit/>
          </a:bodyPr>
          <a:lstStyle/>
          <a:p>
            <a:r>
              <a:rPr lang="en-US" sz="1100" dirty="0" smtClean="0">
                <a:solidFill>
                  <a:srgbClr val="007F00"/>
                </a:solidFill>
                <a:latin typeface="Comic Sans MS"/>
              </a:rPr>
              <a:t>// 5_shadows</a:t>
            </a:r>
          </a:p>
          <a:p>
            <a:r>
              <a:rPr lang="en-US" sz="900" b="1" dirty="0" smtClean="0">
                <a:solidFill>
                  <a:srgbClr val="00007F"/>
                </a:solidFill>
                <a:latin typeface="Verdana"/>
              </a:rPr>
              <a:t>function</a:t>
            </a:r>
            <a:r>
              <a:rPr lang="en-US" sz="900" b="1" dirty="0" smtClean="0">
                <a:solidFill>
                  <a:srgbClr val="808080"/>
                </a:solidFill>
                <a:latin typeface="Verdana"/>
              </a:rPr>
              <a:t> </a:t>
            </a:r>
            <a:r>
              <a:rPr lang="en-US" sz="900" b="1" dirty="0" err="1" smtClean="0">
                <a:solidFill>
                  <a:srgbClr val="000000"/>
                </a:solidFill>
                <a:latin typeface="Verdana"/>
              </a:rPr>
              <a:t>OnInit</a:t>
            </a:r>
            <a:r>
              <a:rPr lang="en-US" sz="900" b="1" dirty="0" smtClean="0">
                <a:solidFill>
                  <a:srgbClr val="000000"/>
                </a:solidFill>
                <a:latin typeface="Verdana"/>
              </a:rPr>
              <a:t>(</a:t>
            </a:r>
            <a:r>
              <a:rPr lang="en-US" sz="900" b="1" dirty="0" err="1" smtClean="0">
                <a:solidFill>
                  <a:srgbClr val="000000"/>
                </a:solidFill>
                <a:latin typeface="Verdana"/>
              </a:rPr>
              <a:t>params</a:t>
            </a:r>
            <a:r>
              <a:rPr lang="en-US" sz="900" b="1" dirty="0" smtClean="0">
                <a:solidFill>
                  <a:srgbClr val="000000"/>
                </a:solidFill>
                <a:latin typeface="Verdana"/>
              </a:rPr>
              <a:t>)</a:t>
            </a:r>
            <a:r>
              <a:rPr lang="en-US" sz="900" b="1" dirty="0" smtClean="0">
                <a:solidFill>
                  <a:srgbClr val="808080"/>
                </a:solidFill>
                <a:latin typeface="Verdana"/>
              </a:rPr>
              <a:t> </a:t>
            </a:r>
            <a:r>
              <a:rPr lang="en-US" sz="900" b="1" dirty="0" smtClean="0">
                <a:solidFill>
                  <a:srgbClr val="000000"/>
                </a:solidFill>
                <a:latin typeface="Verdana"/>
              </a:rPr>
              <a:t>{</a:t>
            </a:r>
            <a:endParaRPr lang="en-US" sz="900" b="1" dirty="0" smtClean="0">
              <a:solidFill>
                <a:srgbClr val="808080"/>
              </a:solidFill>
              <a:latin typeface="Verdana"/>
            </a:endParaRPr>
          </a:p>
          <a:p>
            <a:r>
              <a:rPr lang="en-US" sz="900" dirty="0" smtClean="0">
                <a:solidFill>
                  <a:srgbClr val="808080"/>
                </a:solidFill>
                <a:latin typeface="Verdana"/>
              </a:rPr>
              <a:t>       </a:t>
            </a:r>
            <a:r>
              <a:rPr lang="en-US" sz="900" b="1" dirty="0" smtClean="0">
                <a:solidFill>
                  <a:srgbClr val="000000"/>
                </a:solidFill>
                <a:latin typeface="Verdana"/>
              </a:rPr>
              <a:t>[...]</a:t>
            </a:r>
            <a:endParaRPr lang="en-US" sz="900" b="1" dirty="0" smtClean="0">
              <a:solidFill>
                <a:srgbClr val="808080"/>
              </a:solidFill>
              <a:latin typeface="Verdana"/>
            </a:endParaRPr>
          </a:p>
          <a:p>
            <a:r>
              <a:rPr lang="en-US" sz="900" dirty="0" smtClean="0">
                <a:solidFill>
                  <a:srgbClr val="808080"/>
                </a:solidFill>
                <a:latin typeface="Verdana"/>
              </a:rPr>
              <a:t>       </a:t>
            </a:r>
            <a:r>
              <a:rPr lang="en-US" sz="900" dirty="0" err="1" smtClean="0">
                <a:solidFill>
                  <a:srgbClr val="000000"/>
                </a:solidFill>
                <a:latin typeface="Verdana"/>
              </a:rPr>
              <a:t>ShadowInit</a:t>
            </a:r>
            <a:r>
              <a:rPr lang="en-US" sz="900" b="1" dirty="0" smtClean="0">
                <a:solidFill>
                  <a:srgbClr val="000000"/>
                </a:solidFill>
                <a:latin typeface="Verdana"/>
              </a:rPr>
              <a:t>();</a:t>
            </a:r>
            <a:endParaRPr lang="en-US" sz="900" b="1" dirty="0" smtClean="0">
              <a:solidFill>
                <a:srgbClr val="808080"/>
              </a:solidFill>
              <a:latin typeface="Verdana"/>
            </a:endParaRPr>
          </a:p>
          <a:p>
            <a:r>
              <a:rPr lang="en-US" sz="900" dirty="0" smtClean="0">
                <a:solidFill>
                  <a:srgbClr val="808080"/>
                </a:solidFill>
                <a:latin typeface="Verdana"/>
              </a:rPr>
              <a:t>       </a:t>
            </a:r>
            <a:r>
              <a:rPr lang="en-US" sz="900" dirty="0" err="1" smtClean="0">
                <a:solidFill>
                  <a:srgbClr val="000000"/>
                </a:solidFill>
                <a:latin typeface="Verdana"/>
              </a:rPr>
              <a:t>ShadowEnable</a:t>
            </a:r>
            <a:r>
              <a:rPr lang="en-US" sz="900" b="1" dirty="0" smtClean="0">
                <a:solidFill>
                  <a:srgbClr val="000000"/>
                </a:solidFill>
                <a:latin typeface="Verdana"/>
              </a:rPr>
              <a:t>(VR_SHADOW_FACE_CULLING);</a:t>
            </a:r>
            <a:endParaRPr lang="en-US" sz="900" b="1" dirty="0" smtClean="0">
              <a:solidFill>
                <a:srgbClr val="808080"/>
              </a:solidFill>
              <a:latin typeface="Verdana"/>
            </a:endParaRPr>
          </a:p>
          <a:p>
            <a:r>
              <a:rPr lang="en-US" sz="900" dirty="0" smtClean="0">
                <a:solidFill>
                  <a:srgbClr val="808080"/>
                </a:solidFill>
                <a:latin typeface="Verdana"/>
              </a:rPr>
              <a:t>       </a:t>
            </a:r>
            <a:r>
              <a:rPr lang="en-US" sz="900" dirty="0" err="1" smtClean="0">
                <a:solidFill>
                  <a:srgbClr val="000000"/>
                </a:solidFill>
                <a:latin typeface="Verdana"/>
              </a:rPr>
              <a:t>ShadowDisable</a:t>
            </a:r>
            <a:r>
              <a:rPr lang="en-US" sz="900" b="1" dirty="0" smtClean="0">
                <a:solidFill>
                  <a:srgbClr val="000000"/>
                </a:solidFill>
                <a:latin typeface="Verdana"/>
              </a:rPr>
              <a:t>(VR_SHADOW_VF_CULLING);</a:t>
            </a:r>
            <a:endParaRPr lang="en-US" sz="900" b="1" dirty="0" smtClean="0">
              <a:solidFill>
                <a:srgbClr val="808080"/>
              </a:solidFill>
              <a:latin typeface="Verdana"/>
            </a:endParaRPr>
          </a:p>
          <a:p>
            <a:r>
              <a:rPr lang="en-US" sz="900" dirty="0" smtClean="0">
                <a:solidFill>
                  <a:srgbClr val="808080"/>
                </a:solidFill>
                <a:latin typeface="Verdana"/>
              </a:rPr>
              <a:t>       </a:t>
            </a:r>
            <a:r>
              <a:rPr lang="en-US" sz="900" dirty="0" err="1" smtClean="0">
                <a:solidFill>
                  <a:srgbClr val="000000"/>
                </a:solidFill>
                <a:latin typeface="Verdana"/>
              </a:rPr>
              <a:t>ShadowDisable</a:t>
            </a:r>
            <a:r>
              <a:rPr lang="en-US" sz="900" b="1" dirty="0" smtClean="0">
                <a:solidFill>
                  <a:srgbClr val="000000"/>
                </a:solidFill>
                <a:latin typeface="Verdana"/>
              </a:rPr>
              <a:t>(VR_SHADOW_SOURCE_CULLING);</a:t>
            </a:r>
            <a:endParaRPr lang="en-US" sz="900" b="1" dirty="0" smtClean="0">
              <a:solidFill>
                <a:srgbClr val="808080"/>
              </a:solidFill>
              <a:latin typeface="Verdana"/>
            </a:endParaRPr>
          </a:p>
          <a:p>
            <a:r>
              <a:rPr lang="fr-FR" sz="900" dirty="0" smtClean="0">
                <a:solidFill>
                  <a:srgbClr val="808080"/>
                </a:solidFill>
                <a:latin typeface="Verdana"/>
              </a:rPr>
              <a:t>       </a:t>
            </a:r>
            <a:r>
              <a:rPr lang="fr-FR" sz="900" dirty="0" smtClean="0">
                <a:solidFill>
                  <a:srgbClr val="000000"/>
                </a:solidFill>
                <a:latin typeface="Verdana"/>
              </a:rPr>
              <a:t>source1</a:t>
            </a:r>
            <a:r>
              <a:rPr lang="fr-FR" sz="900" dirty="0" smtClean="0">
                <a:solidFill>
                  <a:srgbClr val="808080"/>
                </a:solidFill>
                <a:latin typeface="Verdana"/>
              </a:rPr>
              <a:t> </a:t>
            </a:r>
            <a:r>
              <a:rPr lang="fr-FR" sz="900" b="1" dirty="0" smtClean="0">
                <a:solidFill>
                  <a:srgbClr val="000000"/>
                </a:solidFill>
                <a:latin typeface="Verdana"/>
              </a:rPr>
              <a:t>=</a:t>
            </a:r>
            <a:r>
              <a:rPr lang="fr-FR" sz="900" b="1" dirty="0" smtClean="0">
                <a:solidFill>
                  <a:srgbClr val="808080"/>
                </a:solidFill>
                <a:latin typeface="Verdana"/>
              </a:rPr>
              <a:t> </a:t>
            </a:r>
            <a:r>
              <a:rPr lang="fr-FR" sz="900" b="1" dirty="0" err="1" smtClean="0">
                <a:solidFill>
                  <a:srgbClr val="000000"/>
                </a:solidFill>
                <a:latin typeface="Verdana"/>
              </a:rPr>
              <a:t>XShadowSource</a:t>
            </a:r>
            <a:r>
              <a:rPr lang="fr-FR" sz="900" b="1" dirty="0" smtClean="0">
                <a:solidFill>
                  <a:srgbClr val="000000"/>
                </a:solidFill>
                <a:latin typeface="Verdana"/>
              </a:rPr>
              <a:t>(</a:t>
            </a:r>
            <a:r>
              <a:rPr lang="fr-FR" sz="900" b="1" dirty="0" smtClean="0">
                <a:solidFill>
                  <a:srgbClr val="808080"/>
                </a:solidFill>
                <a:latin typeface="Verdana"/>
              </a:rPr>
              <a:t> </a:t>
            </a:r>
          </a:p>
          <a:p>
            <a:r>
              <a:rPr lang="fr-FR" sz="900" b="1" dirty="0" smtClean="0">
                <a:solidFill>
                  <a:srgbClr val="007F7F"/>
                </a:solidFill>
                <a:latin typeface="Verdana"/>
              </a:rPr>
              <a:t>	0.0</a:t>
            </a:r>
            <a:r>
              <a:rPr lang="fr-FR" sz="900" b="1" dirty="0" smtClean="0">
                <a:solidFill>
                  <a:srgbClr val="000000"/>
                </a:solidFill>
                <a:latin typeface="Verdana"/>
              </a:rPr>
              <a:t>,</a:t>
            </a:r>
            <a:r>
              <a:rPr lang="fr-FR" sz="900" b="1" dirty="0" smtClean="0">
                <a:solidFill>
                  <a:srgbClr val="808080"/>
                </a:solidFill>
                <a:latin typeface="Verdana"/>
              </a:rPr>
              <a:t> </a:t>
            </a:r>
            <a:r>
              <a:rPr lang="fr-FR" sz="900" b="1" dirty="0" smtClean="0">
                <a:solidFill>
                  <a:srgbClr val="007F7F"/>
                </a:solidFill>
                <a:latin typeface="Verdana"/>
              </a:rPr>
              <a:t>5.0</a:t>
            </a:r>
            <a:r>
              <a:rPr lang="fr-FR" sz="900" b="1" dirty="0" smtClean="0">
                <a:solidFill>
                  <a:srgbClr val="000000"/>
                </a:solidFill>
                <a:latin typeface="Verdana"/>
              </a:rPr>
              <a:t>,</a:t>
            </a:r>
            <a:r>
              <a:rPr lang="fr-FR" sz="900" b="1" dirty="0" smtClean="0">
                <a:solidFill>
                  <a:srgbClr val="808080"/>
                </a:solidFill>
                <a:latin typeface="Verdana"/>
              </a:rPr>
              <a:t> </a:t>
            </a:r>
            <a:r>
              <a:rPr lang="fr-FR" sz="900" b="1" dirty="0" smtClean="0">
                <a:solidFill>
                  <a:srgbClr val="000000"/>
                </a:solidFill>
                <a:latin typeface="Verdana"/>
              </a:rPr>
              <a:t>-</a:t>
            </a:r>
            <a:r>
              <a:rPr lang="fr-FR" sz="900" b="1" dirty="0" smtClean="0">
                <a:solidFill>
                  <a:srgbClr val="007F7F"/>
                </a:solidFill>
                <a:latin typeface="Verdana"/>
              </a:rPr>
              <a:t>5.0</a:t>
            </a:r>
            <a:r>
              <a:rPr lang="fr-FR" sz="900" b="1" dirty="0" smtClean="0">
                <a:solidFill>
                  <a:srgbClr val="000000"/>
                </a:solidFill>
                <a:latin typeface="Verdana"/>
              </a:rPr>
              <a:t>,</a:t>
            </a:r>
            <a:r>
              <a:rPr lang="fr-FR" sz="900" b="1" dirty="0" smtClean="0">
                <a:solidFill>
                  <a:srgbClr val="808080"/>
                </a:solidFill>
                <a:latin typeface="Verdana"/>
              </a:rPr>
              <a:t> </a:t>
            </a:r>
            <a:r>
              <a:rPr lang="fr-FR" sz="800" b="1" dirty="0" smtClean="0">
                <a:solidFill>
                  <a:srgbClr val="007F00"/>
                </a:solidFill>
                <a:latin typeface="Comic Sans MS"/>
              </a:rPr>
              <a:t>// source position</a:t>
            </a:r>
          </a:p>
          <a:p>
            <a:r>
              <a:rPr lang="en-US" sz="900" b="1" dirty="0" smtClean="0">
                <a:solidFill>
                  <a:srgbClr val="007F7F"/>
                </a:solidFill>
                <a:latin typeface="Verdana"/>
              </a:rPr>
              <a:t>	0.0</a:t>
            </a:r>
            <a:r>
              <a:rPr lang="en-US" sz="900" b="1" dirty="0" smtClean="0">
                <a:solidFill>
                  <a:srgbClr val="000000"/>
                </a:solidFill>
                <a:latin typeface="Verdana"/>
              </a:rPr>
              <a:t>,</a:t>
            </a:r>
            <a:r>
              <a:rPr lang="en-US" sz="900" b="1" dirty="0" smtClean="0">
                <a:solidFill>
                  <a:srgbClr val="808080"/>
                </a:solidFill>
                <a:latin typeface="Verdana"/>
              </a:rPr>
              <a:t> </a:t>
            </a:r>
            <a:r>
              <a:rPr lang="en-US" sz="900" b="1" dirty="0" smtClean="0">
                <a:solidFill>
                  <a:srgbClr val="007F7F"/>
                </a:solidFill>
                <a:latin typeface="Verdana"/>
              </a:rPr>
              <a:t>1.0</a:t>
            </a:r>
            <a:r>
              <a:rPr lang="en-US" sz="900" b="1" dirty="0" smtClean="0">
                <a:solidFill>
                  <a:srgbClr val="000000"/>
                </a:solidFill>
                <a:latin typeface="Verdana"/>
              </a:rPr>
              <a:t>,</a:t>
            </a:r>
            <a:r>
              <a:rPr lang="en-US" sz="900" b="1" dirty="0" smtClean="0">
                <a:solidFill>
                  <a:srgbClr val="808080"/>
                </a:solidFill>
                <a:latin typeface="Verdana"/>
              </a:rPr>
              <a:t> </a:t>
            </a:r>
            <a:r>
              <a:rPr lang="en-US" sz="900" b="1" dirty="0" smtClean="0">
                <a:solidFill>
                  <a:srgbClr val="007F7F"/>
                </a:solidFill>
                <a:latin typeface="Verdana"/>
              </a:rPr>
              <a:t>0.0</a:t>
            </a:r>
            <a:r>
              <a:rPr lang="en-US" sz="900" b="1" dirty="0" smtClean="0">
                <a:solidFill>
                  <a:srgbClr val="000000"/>
                </a:solidFill>
                <a:latin typeface="Verdana"/>
              </a:rPr>
              <a:t>,</a:t>
            </a:r>
            <a:r>
              <a:rPr lang="en-US" sz="900" b="1" dirty="0" smtClean="0">
                <a:solidFill>
                  <a:srgbClr val="808080"/>
                </a:solidFill>
                <a:latin typeface="Verdana"/>
              </a:rPr>
              <a:t> </a:t>
            </a:r>
            <a:r>
              <a:rPr lang="en-US" sz="800" b="1" dirty="0" smtClean="0">
                <a:solidFill>
                  <a:srgbClr val="007F00"/>
                </a:solidFill>
                <a:latin typeface="Comic Sans MS"/>
              </a:rPr>
              <a:t>// up vector</a:t>
            </a:r>
          </a:p>
          <a:p>
            <a:r>
              <a:rPr lang="en-US" sz="900" b="1" dirty="0" smtClean="0">
                <a:solidFill>
                  <a:srgbClr val="007F7F"/>
                </a:solidFill>
                <a:latin typeface="Verdana"/>
              </a:rPr>
              <a:t>	0.0</a:t>
            </a:r>
            <a:r>
              <a:rPr lang="en-US" sz="900" b="1" dirty="0" smtClean="0">
                <a:solidFill>
                  <a:srgbClr val="000000"/>
                </a:solidFill>
                <a:latin typeface="Verdana"/>
              </a:rPr>
              <a:t>,</a:t>
            </a:r>
            <a:r>
              <a:rPr lang="en-US" sz="900" b="1" dirty="0" smtClean="0">
                <a:solidFill>
                  <a:srgbClr val="808080"/>
                </a:solidFill>
                <a:latin typeface="Verdana"/>
              </a:rPr>
              <a:t> </a:t>
            </a:r>
            <a:r>
              <a:rPr lang="en-US" sz="900" b="1" dirty="0" smtClean="0">
                <a:solidFill>
                  <a:srgbClr val="000000"/>
                </a:solidFill>
                <a:latin typeface="Verdana"/>
              </a:rPr>
              <a:t>-</a:t>
            </a:r>
            <a:r>
              <a:rPr lang="en-US" sz="900" b="1" dirty="0" smtClean="0">
                <a:solidFill>
                  <a:srgbClr val="007F7F"/>
                </a:solidFill>
                <a:latin typeface="Verdana"/>
              </a:rPr>
              <a:t>1.5</a:t>
            </a:r>
            <a:r>
              <a:rPr lang="en-US" sz="900" b="1" dirty="0" smtClean="0">
                <a:solidFill>
                  <a:srgbClr val="000000"/>
                </a:solidFill>
                <a:latin typeface="Verdana"/>
              </a:rPr>
              <a:t>,</a:t>
            </a:r>
            <a:r>
              <a:rPr lang="en-US" sz="900" b="1" dirty="0" smtClean="0">
                <a:solidFill>
                  <a:srgbClr val="808080"/>
                </a:solidFill>
                <a:latin typeface="Verdana"/>
              </a:rPr>
              <a:t> </a:t>
            </a:r>
            <a:r>
              <a:rPr lang="en-US" sz="900" b="1" dirty="0" smtClean="0">
                <a:solidFill>
                  <a:srgbClr val="007F7F"/>
                </a:solidFill>
                <a:latin typeface="Verdana"/>
              </a:rPr>
              <a:t>0.0</a:t>
            </a:r>
            <a:r>
              <a:rPr lang="en-US" sz="900" b="1" dirty="0" smtClean="0">
                <a:solidFill>
                  <a:srgbClr val="000000"/>
                </a:solidFill>
                <a:latin typeface="Verdana"/>
              </a:rPr>
              <a:t>,</a:t>
            </a:r>
            <a:r>
              <a:rPr lang="en-US" sz="900" b="1" dirty="0" smtClean="0">
                <a:solidFill>
                  <a:srgbClr val="808080"/>
                </a:solidFill>
                <a:latin typeface="Verdana"/>
              </a:rPr>
              <a:t> </a:t>
            </a:r>
            <a:r>
              <a:rPr lang="en-US" sz="800" b="1" dirty="0" smtClean="0">
                <a:solidFill>
                  <a:srgbClr val="007F00"/>
                </a:solidFill>
                <a:latin typeface="Comic Sans MS"/>
              </a:rPr>
              <a:t>// target</a:t>
            </a:r>
          </a:p>
          <a:p>
            <a:r>
              <a:rPr lang="en-US" sz="900" b="1" dirty="0" smtClean="0">
                <a:solidFill>
                  <a:srgbClr val="007F7F"/>
                </a:solidFill>
                <a:latin typeface="Verdana"/>
              </a:rPr>
              <a:t>	60.0</a:t>
            </a:r>
            <a:r>
              <a:rPr lang="en-US" sz="900" b="1" dirty="0" smtClean="0">
                <a:solidFill>
                  <a:srgbClr val="000000"/>
                </a:solidFill>
                <a:latin typeface="Verdana"/>
              </a:rPr>
              <a:t>,</a:t>
            </a:r>
            <a:r>
              <a:rPr lang="en-US" sz="900" b="1" dirty="0" smtClean="0">
                <a:solidFill>
                  <a:srgbClr val="808080"/>
                </a:solidFill>
                <a:latin typeface="Verdana"/>
              </a:rPr>
              <a:t> </a:t>
            </a:r>
            <a:r>
              <a:rPr lang="en-US" sz="800" b="1" dirty="0" smtClean="0">
                <a:solidFill>
                  <a:srgbClr val="007F00"/>
                </a:solidFill>
                <a:latin typeface="Comic Sans MS"/>
              </a:rPr>
              <a:t>// </a:t>
            </a:r>
            <a:r>
              <a:rPr lang="en-US" sz="800" b="1" dirty="0" err="1" smtClean="0">
                <a:solidFill>
                  <a:srgbClr val="007F00"/>
                </a:solidFill>
                <a:latin typeface="Comic Sans MS"/>
              </a:rPr>
              <a:t>fovy</a:t>
            </a:r>
            <a:endParaRPr lang="en-US" sz="800" b="1" dirty="0" smtClean="0">
              <a:solidFill>
                <a:srgbClr val="007F00"/>
              </a:solidFill>
              <a:latin typeface="Comic Sans MS"/>
            </a:endParaRPr>
          </a:p>
          <a:p>
            <a:r>
              <a:rPr lang="en-US" sz="900" b="1" dirty="0" smtClean="0">
                <a:solidFill>
                  <a:srgbClr val="007F7F"/>
                </a:solidFill>
                <a:latin typeface="Verdana"/>
              </a:rPr>
              <a:t>	1.0</a:t>
            </a:r>
            <a:r>
              <a:rPr lang="en-US" sz="900" b="1" dirty="0" smtClean="0">
                <a:solidFill>
                  <a:srgbClr val="000000"/>
                </a:solidFill>
                <a:latin typeface="Verdana"/>
              </a:rPr>
              <a:t>,</a:t>
            </a:r>
            <a:r>
              <a:rPr lang="en-US" sz="900" b="1" dirty="0" smtClean="0">
                <a:solidFill>
                  <a:srgbClr val="808080"/>
                </a:solidFill>
                <a:latin typeface="Verdana"/>
              </a:rPr>
              <a:t>  </a:t>
            </a:r>
            <a:r>
              <a:rPr lang="en-US" sz="800" b="1" dirty="0" smtClean="0">
                <a:solidFill>
                  <a:srgbClr val="007F00"/>
                </a:solidFill>
                <a:latin typeface="Comic Sans MS"/>
              </a:rPr>
              <a:t>// aspect ratio</a:t>
            </a:r>
          </a:p>
          <a:p>
            <a:r>
              <a:rPr lang="en-US" sz="900" b="1" dirty="0" smtClean="0">
                <a:solidFill>
                  <a:srgbClr val="007F7F"/>
                </a:solidFill>
                <a:latin typeface="Verdana"/>
              </a:rPr>
              <a:t>	1.0</a:t>
            </a:r>
            <a:r>
              <a:rPr lang="en-US" sz="900" b="1" dirty="0" smtClean="0">
                <a:solidFill>
                  <a:srgbClr val="000000"/>
                </a:solidFill>
                <a:latin typeface="Verdana"/>
              </a:rPr>
              <a:t>,</a:t>
            </a:r>
            <a:r>
              <a:rPr lang="en-US" sz="900" b="1" dirty="0" smtClean="0">
                <a:solidFill>
                  <a:srgbClr val="808080"/>
                </a:solidFill>
                <a:latin typeface="Verdana"/>
              </a:rPr>
              <a:t>  </a:t>
            </a:r>
            <a:r>
              <a:rPr lang="en-US" sz="800" b="1" dirty="0" smtClean="0">
                <a:solidFill>
                  <a:srgbClr val="007F00"/>
                </a:solidFill>
                <a:latin typeface="Comic Sans MS"/>
              </a:rPr>
              <a:t>// </a:t>
            </a:r>
            <a:r>
              <a:rPr lang="en-US" sz="800" b="1" dirty="0" err="1" smtClean="0">
                <a:solidFill>
                  <a:srgbClr val="007F00"/>
                </a:solidFill>
                <a:latin typeface="Comic Sans MS"/>
              </a:rPr>
              <a:t>znear</a:t>
            </a:r>
            <a:r>
              <a:rPr lang="en-US" sz="800" b="1" dirty="0" smtClean="0">
                <a:solidFill>
                  <a:srgbClr val="007F00"/>
                </a:solidFill>
                <a:latin typeface="Comic Sans MS"/>
              </a:rPr>
              <a:t> distance</a:t>
            </a:r>
          </a:p>
          <a:p>
            <a:r>
              <a:rPr lang="en-US" sz="900" b="1" dirty="0" smtClean="0">
                <a:solidFill>
                  <a:srgbClr val="007F7F"/>
                </a:solidFill>
                <a:latin typeface="Verdana"/>
              </a:rPr>
              <a:t>	20.0</a:t>
            </a:r>
            <a:r>
              <a:rPr lang="en-US" sz="900" b="1" dirty="0" smtClean="0">
                <a:solidFill>
                  <a:srgbClr val="000000"/>
                </a:solidFill>
                <a:latin typeface="Verdana"/>
              </a:rPr>
              <a:t>,</a:t>
            </a:r>
            <a:r>
              <a:rPr lang="en-US" sz="900" b="1" dirty="0" smtClean="0">
                <a:solidFill>
                  <a:srgbClr val="808080"/>
                </a:solidFill>
                <a:latin typeface="Verdana"/>
              </a:rPr>
              <a:t> </a:t>
            </a:r>
            <a:r>
              <a:rPr lang="en-US" sz="800" b="1" dirty="0" smtClean="0">
                <a:solidFill>
                  <a:srgbClr val="007F00"/>
                </a:solidFill>
                <a:latin typeface="Comic Sans MS"/>
              </a:rPr>
              <a:t>// </a:t>
            </a:r>
            <a:r>
              <a:rPr lang="en-US" sz="800" b="1" dirty="0" err="1" smtClean="0">
                <a:solidFill>
                  <a:srgbClr val="007F00"/>
                </a:solidFill>
                <a:latin typeface="Comic Sans MS"/>
              </a:rPr>
              <a:t>zfar</a:t>
            </a:r>
            <a:r>
              <a:rPr lang="en-US" sz="800" b="1" dirty="0" smtClean="0">
                <a:solidFill>
                  <a:srgbClr val="007F00"/>
                </a:solidFill>
                <a:latin typeface="Comic Sans MS"/>
              </a:rPr>
              <a:t> distance</a:t>
            </a:r>
          </a:p>
          <a:p>
            <a:r>
              <a:rPr lang="en-US" sz="900" b="1" dirty="0" smtClean="0">
                <a:solidFill>
                  <a:srgbClr val="007F7F"/>
                </a:solidFill>
                <a:latin typeface="Verdana"/>
              </a:rPr>
              <a:t>	512</a:t>
            </a:r>
            <a:r>
              <a:rPr lang="en-US" sz="900" b="1" dirty="0" smtClean="0">
                <a:solidFill>
                  <a:srgbClr val="000000"/>
                </a:solidFill>
                <a:latin typeface="Verdana"/>
              </a:rPr>
              <a:t>,</a:t>
            </a:r>
            <a:r>
              <a:rPr lang="en-US" sz="900" b="1" dirty="0" smtClean="0">
                <a:solidFill>
                  <a:srgbClr val="808080"/>
                </a:solidFill>
                <a:latin typeface="Verdana"/>
              </a:rPr>
              <a:t>  </a:t>
            </a:r>
            <a:r>
              <a:rPr lang="en-US" sz="800" b="1" dirty="0" smtClean="0">
                <a:solidFill>
                  <a:srgbClr val="007F00"/>
                </a:solidFill>
                <a:latin typeface="Comic Sans MS"/>
              </a:rPr>
              <a:t>// map width</a:t>
            </a:r>
          </a:p>
          <a:p>
            <a:r>
              <a:rPr lang="en-US" sz="900" b="1" dirty="0" smtClean="0">
                <a:solidFill>
                  <a:srgbClr val="007F7F"/>
                </a:solidFill>
                <a:latin typeface="Verdana"/>
              </a:rPr>
              <a:t>	512</a:t>
            </a:r>
            <a:r>
              <a:rPr lang="en-US" sz="900" b="1" dirty="0" smtClean="0">
                <a:solidFill>
                  <a:srgbClr val="000000"/>
                </a:solidFill>
                <a:latin typeface="Verdana"/>
              </a:rPr>
              <a:t>);</a:t>
            </a:r>
            <a:r>
              <a:rPr lang="en-US" sz="900" b="1" dirty="0" smtClean="0">
                <a:solidFill>
                  <a:srgbClr val="808080"/>
                </a:solidFill>
                <a:latin typeface="Verdana"/>
              </a:rPr>
              <a:t>  </a:t>
            </a:r>
            <a:r>
              <a:rPr lang="en-US" sz="800" b="1" dirty="0" smtClean="0">
                <a:solidFill>
                  <a:srgbClr val="007F00"/>
                </a:solidFill>
                <a:latin typeface="Comic Sans MS"/>
              </a:rPr>
              <a:t>// map height</a:t>
            </a:r>
          </a:p>
          <a:p>
            <a:r>
              <a:rPr lang="en-US" sz="900" dirty="0" smtClean="0">
                <a:solidFill>
                  <a:srgbClr val="808080"/>
                </a:solidFill>
                <a:latin typeface="Verdana"/>
              </a:rPr>
              <a:t>       </a:t>
            </a:r>
            <a:r>
              <a:rPr lang="en-US" sz="900" dirty="0" smtClean="0">
                <a:solidFill>
                  <a:srgbClr val="000000"/>
                </a:solidFill>
                <a:latin typeface="Verdana"/>
              </a:rPr>
              <a:t>source1</a:t>
            </a:r>
            <a:r>
              <a:rPr lang="en-US" sz="900" b="1" dirty="0" smtClean="0">
                <a:solidFill>
                  <a:srgbClr val="000000"/>
                </a:solidFill>
                <a:latin typeface="Verdana"/>
              </a:rPr>
              <a:t>.Enable();</a:t>
            </a:r>
            <a:endParaRPr lang="en-US" sz="900" b="1" dirty="0" smtClean="0">
              <a:solidFill>
                <a:srgbClr val="808080"/>
              </a:solidFill>
              <a:latin typeface="Verdana"/>
            </a:endParaRPr>
          </a:p>
          <a:p>
            <a:r>
              <a:rPr lang="en-US" sz="900" dirty="0" smtClean="0">
                <a:solidFill>
                  <a:srgbClr val="808080"/>
                </a:solidFill>
                <a:latin typeface="Verdana"/>
              </a:rPr>
              <a:t>       </a:t>
            </a:r>
          </a:p>
          <a:p>
            <a:r>
              <a:rPr lang="en-US" sz="900" dirty="0" smtClean="0">
                <a:solidFill>
                  <a:srgbClr val="808080"/>
                </a:solidFill>
                <a:latin typeface="Verdana"/>
              </a:rPr>
              <a:t>       </a:t>
            </a:r>
            <a:r>
              <a:rPr lang="en-US" sz="900" dirty="0" smtClean="0">
                <a:solidFill>
                  <a:srgbClr val="000000"/>
                </a:solidFill>
                <a:latin typeface="Verdana"/>
              </a:rPr>
              <a:t>obj1</a:t>
            </a:r>
            <a:r>
              <a:rPr lang="en-US" sz="900" dirty="0" smtClean="0">
                <a:solidFill>
                  <a:srgbClr val="808080"/>
                </a:solidFill>
                <a:latin typeface="Verdana"/>
              </a:rPr>
              <a:t> </a:t>
            </a:r>
            <a:r>
              <a:rPr lang="en-US" sz="900" b="1" dirty="0" smtClean="0">
                <a:solidFill>
                  <a:srgbClr val="000000"/>
                </a:solidFill>
                <a:latin typeface="Verdana"/>
              </a:rPr>
              <a:t>=</a:t>
            </a:r>
            <a:r>
              <a:rPr lang="en-US" sz="900" b="1" dirty="0" smtClean="0">
                <a:solidFill>
                  <a:srgbClr val="808080"/>
                </a:solidFill>
                <a:latin typeface="Verdana"/>
              </a:rPr>
              <a:t> </a:t>
            </a:r>
            <a:r>
              <a:rPr lang="en-US" sz="900" b="1" dirty="0" err="1" smtClean="0">
                <a:solidFill>
                  <a:srgbClr val="000000"/>
                </a:solidFill>
                <a:latin typeface="Verdana"/>
              </a:rPr>
              <a:t>XObj</a:t>
            </a:r>
            <a:r>
              <a:rPr lang="en-US" sz="900" b="1" dirty="0" smtClean="0">
                <a:solidFill>
                  <a:srgbClr val="000000"/>
                </a:solidFill>
                <a:latin typeface="Verdana"/>
              </a:rPr>
              <a:t>(</a:t>
            </a:r>
            <a:r>
              <a:rPr lang="en-US" sz="900" b="1" dirty="0" smtClean="0">
                <a:solidFill>
                  <a:srgbClr val="7F007F"/>
                </a:solidFill>
                <a:latin typeface="Verdana"/>
              </a:rPr>
              <a:t>"data/Statue.AAM"</a:t>
            </a:r>
            <a:r>
              <a:rPr lang="en-US" sz="900" b="1" dirty="0" smtClean="0">
                <a:solidFill>
                  <a:srgbClr val="000000"/>
                </a:solidFill>
                <a:latin typeface="Verdana"/>
              </a:rPr>
              <a:t>);</a:t>
            </a:r>
            <a:endParaRPr lang="en-US" sz="900" b="1" dirty="0" smtClean="0">
              <a:solidFill>
                <a:srgbClr val="808080"/>
              </a:solidFill>
              <a:latin typeface="Verdana"/>
            </a:endParaRPr>
          </a:p>
          <a:p>
            <a:r>
              <a:rPr lang="en-US" sz="900" dirty="0" smtClean="0">
                <a:solidFill>
                  <a:srgbClr val="808080"/>
                </a:solidFill>
                <a:latin typeface="Verdana"/>
              </a:rPr>
              <a:t>       </a:t>
            </a:r>
            <a:r>
              <a:rPr lang="en-US" sz="900" dirty="0" smtClean="0">
                <a:solidFill>
                  <a:srgbClr val="000000"/>
                </a:solidFill>
                <a:latin typeface="Verdana"/>
              </a:rPr>
              <a:t>obj1</a:t>
            </a:r>
            <a:r>
              <a:rPr lang="en-US" sz="900" b="1" dirty="0" smtClean="0">
                <a:solidFill>
                  <a:srgbClr val="000000"/>
                </a:solidFill>
                <a:latin typeface="Verdana"/>
              </a:rPr>
              <a:t>.RotateGlobal(-</a:t>
            </a:r>
            <a:r>
              <a:rPr lang="en-US" sz="900" b="1" dirty="0" smtClean="0">
                <a:solidFill>
                  <a:srgbClr val="007F7F"/>
                </a:solidFill>
                <a:latin typeface="Verdana"/>
              </a:rPr>
              <a:t>90.0</a:t>
            </a:r>
            <a:r>
              <a:rPr lang="en-US" sz="900" b="1" dirty="0" smtClean="0">
                <a:solidFill>
                  <a:srgbClr val="000000"/>
                </a:solidFill>
                <a:latin typeface="Verdana"/>
              </a:rPr>
              <a:t>,</a:t>
            </a:r>
            <a:r>
              <a:rPr lang="en-US" sz="900" b="1" dirty="0" smtClean="0">
                <a:solidFill>
                  <a:srgbClr val="007F7F"/>
                </a:solidFill>
                <a:latin typeface="Verdana"/>
              </a:rPr>
              <a:t>0.0</a:t>
            </a:r>
            <a:r>
              <a:rPr lang="en-US" sz="900" b="1" dirty="0" smtClean="0">
                <a:solidFill>
                  <a:srgbClr val="000000"/>
                </a:solidFill>
                <a:latin typeface="Verdana"/>
              </a:rPr>
              <a:t>,</a:t>
            </a:r>
            <a:r>
              <a:rPr lang="en-US" sz="900" b="1" dirty="0" smtClean="0">
                <a:solidFill>
                  <a:srgbClr val="007F7F"/>
                </a:solidFill>
                <a:latin typeface="Verdana"/>
              </a:rPr>
              <a:t>1.0</a:t>
            </a:r>
            <a:r>
              <a:rPr lang="en-US" sz="900" b="1" dirty="0" smtClean="0">
                <a:solidFill>
                  <a:srgbClr val="000000"/>
                </a:solidFill>
                <a:latin typeface="Verdana"/>
              </a:rPr>
              <a:t>,</a:t>
            </a:r>
            <a:r>
              <a:rPr lang="en-US" sz="900" b="1" dirty="0" smtClean="0">
                <a:solidFill>
                  <a:srgbClr val="007F7F"/>
                </a:solidFill>
                <a:latin typeface="Verdana"/>
              </a:rPr>
              <a:t>0.0</a:t>
            </a:r>
            <a:r>
              <a:rPr lang="en-US" sz="900" b="1" dirty="0" smtClean="0">
                <a:solidFill>
                  <a:srgbClr val="000000"/>
                </a:solidFill>
                <a:latin typeface="Verdana"/>
              </a:rPr>
              <a:t>);</a:t>
            </a:r>
            <a:endParaRPr lang="en-US" sz="900" b="1" dirty="0" smtClean="0">
              <a:solidFill>
                <a:srgbClr val="808080"/>
              </a:solidFill>
              <a:latin typeface="Verdana"/>
            </a:endParaRPr>
          </a:p>
          <a:p>
            <a:r>
              <a:rPr lang="en-US" sz="900" dirty="0" smtClean="0">
                <a:solidFill>
                  <a:srgbClr val="808080"/>
                </a:solidFill>
                <a:latin typeface="Verdana"/>
              </a:rPr>
              <a:t>       </a:t>
            </a:r>
            <a:r>
              <a:rPr lang="en-US" sz="900" dirty="0" smtClean="0">
                <a:solidFill>
                  <a:srgbClr val="000000"/>
                </a:solidFill>
                <a:latin typeface="Verdana"/>
              </a:rPr>
              <a:t>obj2</a:t>
            </a:r>
            <a:r>
              <a:rPr lang="en-US" sz="900" dirty="0" smtClean="0">
                <a:solidFill>
                  <a:srgbClr val="808080"/>
                </a:solidFill>
                <a:latin typeface="Verdana"/>
              </a:rPr>
              <a:t> </a:t>
            </a:r>
            <a:r>
              <a:rPr lang="en-US" sz="900" b="1" dirty="0" smtClean="0">
                <a:solidFill>
                  <a:srgbClr val="000000"/>
                </a:solidFill>
                <a:latin typeface="Verdana"/>
              </a:rPr>
              <a:t>=</a:t>
            </a:r>
            <a:r>
              <a:rPr lang="en-US" sz="900" b="1" dirty="0" smtClean="0">
                <a:solidFill>
                  <a:srgbClr val="808080"/>
                </a:solidFill>
                <a:latin typeface="Verdana"/>
              </a:rPr>
              <a:t> </a:t>
            </a:r>
            <a:r>
              <a:rPr lang="en-US" sz="900" b="1" dirty="0" err="1" smtClean="0">
                <a:solidFill>
                  <a:srgbClr val="000000"/>
                </a:solidFill>
                <a:latin typeface="Verdana"/>
              </a:rPr>
              <a:t>XObj</a:t>
            </a:r>
            <a:r>
              <a:rPr lang="en-US" sz="900" b="1" dirty="0" smtClean="0">
                <a:solidFill>
                  <a:srgbClr val="000000"/>
                </a:solidFill>
                <a:latin typeface="Verdana"/>
              </a:rPr>
              <a:t>(</a:t>
            </a:r>
            <a:r>
              <a:rPr lang="en-US" sz="900" b="1" dirty="0" smtClean="0">
                <a:solidFill>
                  <a:srgbClr val="7F007F"/>
                </a:solidFill>
                <a:latin typeface="Verdana"/>
              </a:rPr>
              <a:t>"data/Floor.AAM"</a:t>
            </a:r>
            <a:r>
              <a:rPr lang="en-US" sz="900" b="1" dirty="0" smtClean="0">
                <a:solidFill>
                  <a:srgbClr val="000000"/>
                </a:solidFill>
                <a:latin typeface="Verdana"/>
              </a:rPr>
              <a:t>);</a:t>
            </a:r>
            <a:endParaRPr lang="en-US" sz="900" b="1" dirty="0" smtClean="0">
              <a:solidFill>
                <a:srgbClr val="808080"/>
              </a:solidFill>
              <a:latin typeface="Verdana"/>
            </a:endParaRPr>
          </a:p>
          <a:p>
            <a:r>
              <a:rPr lang="en-US" sz="900" dirty="0" smtClean="0">
                <a:solidFill>
                  <a:srgbClr val="808080"/>
                </a:solidFill>
                <a:latin typeface="Verdana"/>
              </a:rPr>
              <a:t>       </a:t>
            </a:r>
            <a:r>
              <a:rPr lang="en-US" sz="900" dirty="0" smtClean="0">
                <a:solidFill>
                  <a:srgbClr val="000000"/>
                </a:solidFill>
                <a:latin typeface="Verdana"/>
              </a:rPr>
              <a:t>obj2</a:t>
            </a:r>
            <a:r>
              <a:rPr lang="en-US" sz="900" b="1" dirty="0" smtClean="0">
                <a:solidFill>
                  <a:srgbClr val="000000"/>
                </a:solidFill>
                <a:latin typeface="Verdana"/>
              </a:rPr>
              <a:t>.RotateGlobal(-</a:t>
            </a:r>
            <a:r>
              <a:rPr lang="en-US" sz="900" b="1" dirty="0" smtClean="0">
                <a:solidFill>
                  <a:srgbClr val="007F7F"/>
                </a:solidFill>
                <a:latin typeface="Verdana"/>
              </a:rPr>
              <a:t>90.0</a:t>
            </a:r>
            <a:r>
              <a:rPr lang="en-US" sz="900" b="1" dirty="0" smtClean="0">
                <a:solidFill>
                  <a:srgbClr val="000000"/>
                </a:solidFill>
                <a:latin typeface="Verdana"/>
              </a:rPr>
              <a:t>,</a:t>
            </a:r>
            <a:r>
              <a:rPr lang="en-US" sz="900" b="1" dirty="0" smtClean="0">
                <a:solidFill>
                  <a:srgbClr val="007F7F"/>
                </a:solidFill>
                <a:latin typeface="Verdana"/>
              </a:rPr>
              <a:t>1.0</a:t>
            </a:r>
            <a:r>
              <a:rPr lang="en-US" sz="900" b="1" dirty="0" smtClean="0">
                <a:solidFill>
                  <a:srgbClr val="000000"/>
                </a:solidFill>
                <a:latin typeface="Verdana"/>
              </a:rPr>
              <a:t>,</a:t>
            </a:r>
            <a:r>
              <a:rPr lang="en-US" sz="900" b="1" dirty="0" smtClean="0">
                <a:solidFill>
                  <a:srgbClr val="007F7F"/>
                </a:solidFill>
                <a:latin typeface="Verdana"/>
              </a:rPr>
              <a:t>0.0</a:t>
            </a:r>
            <a:r>
              <a:rPr lang="en-US" sz="900" b="1" dirty="0" smtClean="0">
                <a:solidFill>
                  <a:srgbClr val="000000"/>
                </a:solidFill>
                <a:latin typeface="Verdana"/>
              </a:rPr>
              <a:t>,</a:t>
            </a:r>
            <a:r>
              <a:rPr lang="en-US" sz="900" b="1" dirty="0" smtClean="0">
                <a:solidFill>
                  <a:srgbClr val="007F7F"/>
                </a:solidFill>
                <a:latin typeface="Verdana"/>
              </a:rPr>
              <a:t>0.0</a:t>
            </a:r>
            <a:r>
              <a:rPr lang="en-US" sz="900" b="1" dirty="0" smtClean="0">
                <a:solidFill>
                  <a:srgbClr val="000000"/>
                </a:solidFill>
                <a:latin typeface="Verdana"/>
              </a:rPr>
              <a:t>);</a:t>
            </a:r>
            <a:endParaRPr lang="en-US" sz="900" b="1" dirty="0" smtClean="0">
              <a:solidFill>
                <a:srgbClr val="808080"/>
              </a:solidFill>
              <a:latin typeface="Verdana"/>
            </a:endParaRPr>
          </a:p>
          <a:p>
            <a:r>
              <a:rPr lang="en-US" sz="900" dirty="0" smtClean="0">
                <a:solidFill>
                  <a:srgbClr val="808080"/>
                </a:solidFill>
                <a:latin typeface="Verdana"/>
              </a:rPr>
              <a:t>       </a:t>
            </a:r>
            <a:r>
              <a:rPr lang="en-US" sz="900" dirty="0" smtClean="0">
                <a:solidFill>
                  <a:srgbClr val="000000"/>
                </a:solidFill>
                <a:latin typeface="Verdana"/>
              </a:rPr>
              <a:t>obj2</a:t>
            </a:r>
            <a:r>
              <a:rPr lang="en-US" sz="900" b="1" dirty="0" smtClean="0">
                <a:solidFill>
                  <a:srgbClr val="000000"/>
                </a:solidFill>
                <a:latin typeface="Verdana"/>
              </a:rPr>
              <a:t>.SetPosition(</a:t>
            </a:r>
            <a:r>
              <a:rPr lang="en-US" sz="900" b="1" dirty="0" smtClean="0">
                <a:solidFill>
                  <a:srgbClr val="007F7F"/>
                </a:solidFill>
                <a:latin typeface="Verdana"/>
              </a:rPr>
              <a:t>0.0</a:t>
            </a:r>
            <a:r>
              <a:rPr lang="en-US" sz="900" b="1" dirty="0" smtClean="0">
                <a:solidFill>
                  <a:srgbClr val="000000"/>
                </a:solidFill>
                <a:latin typeface="Verdana"/>
              </a:rPr>
              <a:t>,-</a:t>
            </a:r>
            <a:r>
              <a:rPr lang="en-US" sz="900" b="1" dirty="0" smtClean="0">
                <a:solidFill>
                  <a:srgbClr val="007F7F"/>
                </a:solidFill>
                <a:latin typeface="Verdana"/>
              </a:rPr>
              <a:t>1.5</a:t>
            </a:r>
            <a:r>
              <a:rPr lang="en-US" sz="900" b="1" dirty="0" smtClean="0">
                <a:solidFill>
                  <a:srgbClr val="000000"/>
                </a:solidFill>
                <a:latin typeface="Verdana"/>
              </a:rPr>
              <a:t>,</a:t>
            </a:r>
            <a:r>
              <a:rPr lang="en-US" sz="900" b="1" dirty="0" smtClean="0">
                <a:solidFill>
                  <a:srgbClr val="007F7F"/>
                </a:solidFill>
                <a:latin typeface="Verdana"/>
              </a:rPr>
              <a:t>0.0</a:t>
            </a:r>
            <a:r>
              <a:rPr lang="en-US" sz="900" b="1" dirty="0" smtClean="0">
                <a:solidFill>
                  <a:srgbClr val="000000"/>
                </a:solidFill>
                <a:latin typeface="Verdana"/>
              </a:rPr>
              <a:t>);</a:t>
            </a:r>
            <a:endParaRPr lang="en-US" sz="900" b="1" dirty="0" smtClean="0">
              <a:solidFill>
                <a:srgbClr val="808080"/>
              </a:solidFill>
              <a:latin typeface="Verdana"/>
            </a:endParaRPr>
          </a:p>
          <a:p>
            <a:r>
              <a:rPr lang="en-US" sz="900" b="1" dirty="0" smtClean="0">
                <a:solidFill>
                  <a:srgbClr val="000000"/>
                </a:solidFill>
                <a:latin typeface="Verdana"/>
              </a:rPr>
              <a:t>}</a:t>
            </a:r>
            <a:endParaRPr lang="en-US" sz="900" dirty="0" smtClean="0">
              <a:solidFill>
                <a:srgbClr val="007F00"/>
              </a:solidFill>
              <a:latin typeface="Comic Sans MS"/>
            </a:endParaRPr>
          </a:p>
        </p:txBody>
      </p:sp>
      <p:pic>
        <p:nvPicPr>
          <p:cNvPr id="10" name="Immagine 9" descr="XVRGlut 2011-05-26 09-32-51-28.bmp"/>
          <p:cNvPicPr>
            <a:picLocks noChangeAspect="1"/>
          </p:cNvPicPr>
          <p:nvPr/>
        </p:nvPicPr>
        <p:blipFill>
          <a:blip r:embed="rId3" cstate="print"/>
          <a:stretch>
            <a:fillRect/>
          </a:stretch>
        </p:blipFill>
        <p:spPr>
          <a:xfrm>
            <a:off x="4658139" y="1981200"/>
            <a:ext cx="4114800" cy="3086100"/>
          </a:xfrm>
          <a:prstGeom prst="rect">
            <a:avLst/>
          </a:prstGeom>
        </p:spPr>
      </p:pic>
      <p:sp>
        <p:nvSpPr>
          <p:cNvPr id="11" name="Segnaposto contenuto 2"/>
          <p:cNvSpPr>
            <a:spLocks noGrp="1"/>
          </p:cNvSpPr>
          <p:nvPr>
            <p:ph idx="1"/>
          </p:nvPr>
        </p:nvSpPr>
        <p:spPr>
          <a:xfrm>
            <a:off x="304800" y="5334000"/>
            <a:ext cx="8534400" cy="990600"/>
          </a:xfrm>
        </p:spPr>
        <p:txBody>
          <a:bodyPr>
            <a:normAutofit/>
          </a:bodyPr>
          <a:lstStyle/>
          <a:p>
            <a:pPr marL="274320" indent="-274320">
              <a:spcBef>
                <a:spcPts val="300"/>
              </a:spcBef>
            </a:pPr>
            <a:r>
              <a:rPr lang="en-US" sz="1800" dirty="0" smtClean="0"/>
              <a:t>In this example, all objects are automatically registered as both casters and receivers (</a:t>
            </a:r>
            <a:r>
              <a:rPr lang="en-US" sz="1800" dirty="0" err="1" smtClean="0"/>
              <a:t>ShadowInit</a:t>
            </a:r>
            <a:r>
              <a:rPr lang="en-US" sz="1800" dirty="0" smtClean="0"/>
              <a:t>() has an optional parameter to specify manual registration).</a:t>
            </a:r>
          </a:p>
          <a:p>
            <a:pPr marL="274320" indent="-274320">
              <a:spcBef>
                <a:spcPts val="300"/>
              </a:spcBef>
            </a:pPr>
            <a:r>
              <a:rPr lang="en-US" sz="1800" dirty="0" smtClean="0"/>
              <a:t>The drawing code is the usual one, no new operations are needed.</a:t>
            </a:r>
          </a:p>
        </p:txBody>
      </p:sp>
      <p:sp>
        <p:nvSpPr>
          <p:cNvPr id="12" name="Freccia a destra 11"/>
          <p:cNvSpPr/>
          <p:nvPr/>
        </p:nvSpPr>
        <p:spPr>
          <a:xfrm>
            <a:off x="4343400" y="3295650"/>
            <a:ext cx="2286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391400" cy="685800"/>
          </a:xfrm>
          <a:effectLst>
            <a:outerShdw blurRad="50800" dist="38100" dir="5400000" algn="t" rotWithShape="0">
              <a:schemeClr val="tx1">
                <a:alpha val="40000"/>
              </a:schemeClr>
            </a:outerShdw>
          </a:effectLst>
        </p:spPr>
        <p:txBody>
          <a:bodyPr>
            <a:noAutofit/>
          </a:bodyPr>
          <a:lstStyle/>
          <a:p>
            <a:pPr algn="l"/>
            <a:r>
              <a:rPr lang="en-US" dirty="0" smtClean="0">
                <a:solidFill>
                  <a:srgbClr val="5A0000"/>
                </a:solidFill>
              </a:rPr>
              <a:t>Soft Shadows</a:t>
            </a:r>
            <a:endParaRPr lang="en-US" dirty="0">
              <a:solidFill>
                <a:srgbClr val="5A0000"/>
              </a:solidFill>
            </a:endParaRPr>
          </a:p>
        </p:txBody>
      </p:sp>
      <p:sp>
        <p:nvSpPr>
          <p:cNvPr id="4" name="Titolo 1"/>
          <p:cNvSpPr txBox="1">
            <a:spLocks/>
          </p:cNvSpPr>
          <p:nvPr/>
        </p:nvSpPr>
        <p:spPr>
          <a:xfrm>
            <a:off x="990600" y="533400"/>
            <a:ext cx="7391400" cy="6858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200" dirty="0" smtClean="0">
                <a:solidFill>
                  <a:srgbClr val="5A0000"/>
                </a:solidFill>
                <a:latin typeface="+mj-lt"/>
                <a:ea typeface="+mj-ea"/>
                <a:cs typeface="+mj-cs"/>
              </a:rPr>
              <a:t>Results</a:t>
            </a:r>
            <a:endParaRPr kumimoji="0" lang="en-US" sz="3200" b="0" i="0" u="none" strike="noStrike" kern="1200" cap="none" spc="0" normalizeH="0" baseline="0" dirty="0" smtClean="0">
              <a:ln>
                <a:noFill/>
              </a:ln>
              <a:solidFill>
                <a:srgbClr val="5A0000"/>
              </a:solidFill>
              <a:effectLst/>
              <a:uLnTx/>
              <a:uFillTx/>
              <a:latin typeface="+mj-lt"/>
              <a:ea typeface="+mj-ea"/>
              <a:cs typeface="+mj-cs"/>
            </a:endParaRPr>
          </a:p>
        </p:txBody>
      </p:sp>
      <p:sp>
        <p:nvSpPr>
          <p:cNvPr id="5" name="CasellaDiTesto 4"/>
          <p:cNvSpPr txBox="1"/>
          <p:nvPr/>
        </p:nvSpPr>
        <p:spPr>
          <a:xfrm>
            <a:off x="0" y="6488668"/>
            <a:ext cx="1905000" cy="369332"/>
          </a:xfrm>
          <a:prstGeom prst="rect">
            <a:avLst/>
          </a:prstGeom>
          <a:solidFill>
            <a:schemeClr val="tx1">
              <a:alpha val="50000"/>
            </a:schemeClr>
          </a:solidFill>
        </p:spPr>
        <p:txBody>
          <a:bodyPr wrap="square" rtlCol="0" anchor="b" anchorCtr="0">
            <a:spAutoFit/>
          </a:bodyPr>
          <a:lstStyle/>
          <a:p>
            <a:pPr algn="ctr"/>
            <a:r>
              <a:rPr lang="en-US" dirty="0" smtClean="0">
                <a:solidFill>
                  <a:schemeClr val="bg1"/>
                </a:solidFill>
              </a:rPr>
              <a:t>Daniele Giannetti</a:t>
            </a:r>
            <a:endParaRPr lang="en-US" dirty="0">
              <a:solidFill>
                <a:schemeClr val="bg1"/>
              </a:solidFill>
            </a:endParaRPr>
          </a:p>
        </p:txBody>
      </p:sp>
      <p:sp>
        <p:nvSpPr>
          <p:cNvPr id="8" name="Segnaposto numero diapositiva 7"/>
          <p:cNvSpPr>
            <a:spLocks noGrp="1"/>
          </p:cNvSpPr>
          <p:nvPr>
            <p:ph type="sldNum" sz="quarter" idx="12"/>
          </p:nvPr>
        </p:nvSpPr>
        <p:spPr>
          <a:xfrm>
            <a:off x="8763000" y="6492875"/>
            <a:ext cx="381000" cy="365125"/>
          </a:xfrm>
          <a:solidFill>
            <a:schemeClr val="tx1">
              <a:alpha val="50000"/>
            </a:schemeClr>
          </a:solidFill>
        </p:spPr>
        <p:txBody>
          <a:bodyPr/>
          <a:lstStyle/>
          <a:p>
            <a:pPr algn="ctr"/>
            <a:r>
              <a:rPr lang="en-US" sz="1400" dirty="0" smtClean="0">
                <a:solidFill>
                  <a:schemeClr val="bg1"/>
                </a:solidFill>
              </a:rPr>
              <a:t>13</a:t>
            </a:r>
            <a:endParaRPr lang="en-US" sz="1400" dirty="0">
              <a:solidFill>
                <a:schemeClr val="bg1"/>
              </a:solidFill>
            </a:endParaRPr>
          </a:p>
        </p:txBody>
      </p:sp>
      <p:sp>
        <p:nvSpPr>
          <p:cNvPr id="14" name="Segnaposto contenuto 2"/>
          <p:cNvSpPr txBox="1">
            <a:spLocks/>
          </p:cNvSpPr>
          <p:nvPr/>
        </p:nvSpPr>
        <p:spPr>
          <a:xfrm>
            <a:off x="304800" y="1981199"/>
            <a:ext cx="1981200" cy="1752600"/>
          </a:xfrm>
          <a:prstGeom prst="rect">
            <a:avLst/>
          </a:prstGeom>
        </p:spPr>
        <p:txBody>
          <a:bodyPr vert="horz" lIns="91440" tIns="45720" rIns="91440" bIns="45720" rtlCol="0">
            <a:normAutofit fontScale="92500" lnSpcReduction="10000"/>
          </a:bodyPr>
          <a:lstStyle/>
          <a:p>
            <a:pPr marR="0" lvl="0" algn="r" defTabSz="914400" rtl="0" eaLnBrk="1" fontAlgn="auto" latinLnBrk="0" hangingPunct="1">
              <a:lnSpc>
                <a:spcPct val="100000"/>
              </a:lnSpc>
              <a:spcBef>
                <a:spcPts val="300"/>
              </a:spcBef>
              <a:spcAft>
                <a:spcPts val="0"/>
              </a:spcAft>
              <a:buClrTx/>
              <a:buSzTx/>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Some well-known artifact may still be visible when using EVSM, but</a:t>
            </a:r>
            <a:r>
              <a:rPr kumimoji="0" lang="en-US" sz="2000" b="0" i="0" u="none" strike="noStrike" kern="1200" cap="none" spc="0" normalizeH="0" noProof="0" dirty="0" smtClean="0">
                <a:ln>
                  <a:noFill/>
                </a:ln>
                <a:solidFill>
                  <a:schemeClr val="tx1"/>
                </a:solidFill>
                <a:effectLst/>
                <a:uLnTx/>
                <a:uFillTx/>
                <a:latin typeface="+mn-lt"/>
                <a:ea typeface="+mn-ea"/>
                <a:cs typeface="+mn-cs"/>
              </a:rPr>
              <a:t> the results are usually satisfying.</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15" name="shadows.avi">
            <a:hlinkClick r:id="" action="ppaction://media"/>
          </p:cNvPr>
          <p:cNvPicPr>
            <a:picLocks noRot="1" noChangeAspect="1"/>
          </p:cNvPicPr>
          <p:nvPr>
            <a:videoFile r:link="rId1"/>
          </p:nvPr>
        </p:nvPicPr>
        <p:blipFill>
          <a:blip r:embed="rId4" cstate="print"/>
          <a:stretch>
            <a:fillRect/>
          </a:stretch>
        </p:blipFill>
        <p:spPr>
          <a:xfrm>
            <a:off x="2514600" y="1636776"/>
            <a:ext cx="6096000" cy="4535424"/>
          </a:xfrm>
          <a:prstGeom prst="rect">
            <a:avLst/>
          </a:prstGeom>
        </p:spPr>
      </p:pic>
      <p:sp>
        <p:nvSpPr>
          <p:cNvPr id="16" name="Segnaposto contenuto 2"/>
          <p:cNvSpPr txBox="1">
            <a:spLocks/>
          </p:cNvSpPr>
          <p:nvPr/>
        </p:nvSpPr>
        <p:spPr>
          <a:xfrm>
            <a:off x="285750" y="3952874"/>
            <a:ext cx="1981200" cy="2066926"/>
          </a:xfrm>
          <a:prstGeom prst="rect">
            <a:avLst/>
          </a:prstGeom>
        </p:spPr>
        <p:txBody>
          <a:bodyPr vert="horz" lIns="91440" tIns="45720" rIns="91440" bIns="45720" rtlCol="0">
            <a:normAutofit/>
          </a:bodyPr>
          <a:lstStyle/>
          <a:p>
            <a:pPr marR="0" lvl="0" algn="r" defTabSz="914400" rtl="0" eaLnBrk="1" fontAlgn="auto" latinLnBrk="0" hangingPunct="1">
              <a:lnSpc>
                <a:spcPct val="100000"/>
              </a:lnSpc>
              <a:spcBef>
                <a:spcPts val="300"/>
              </a:spcBef>
              <a:spcAft>
                <a:spcPts val="0"/>
              </a:spcAft>
              <a:buClrTx/>
              <a:buSzTx/>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EVSM is a fairly innovative</a:t>
            </a:r>
            <a:r>
              <a:rPr kumimoji="0" lang="en-US" sz="2000" b="0" i="0" u="none" strike="noStrike" kern="1200" cap="none" spc="0" normalizeH="0" noProof="0" dirty="0" smtClean="0">
                <a:ln>
                  <a:noFill/>
                </a:ln>
                <a:solidFill>
                  <a:schemeClr val="tx1"/>
                </a:solidFill>
                <a:effectLst/>
                <a:uLnTx/>
                <a:uFillTx/>
                <a:latin typeface="+mn-lt"/>
                <a:ea typeface="+mn-ea"/>
                <a:cs typeface="+mn-cs"/>
              </a:rPr>
              <a:t> technique, relevant literature on it has yet to come.</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767"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repeatCount="indefinite" fill="hold" display="0">
                  <p:stCondLst>
                    <p:cond delay="indefinite"/>
                  </p:stCondLst>
                  <p:endCondLst>
                    <p:cond evt="onNext" delay="0">
                      <p:tgtEl>
                        <p:sldTgt/>
                      </p:tgtEl>
                    </p:cond>
                    <p:cond evt="onPrev" delay="0">
                      <p:tgtEl>
                        <p:sldTgt/>
                      </p:tgtEl>
                    </p:cond>
                  </p:endCondLst>
                </p:cTn>
                <p:tgtEl>
                  <p:spTgt spid="15"/>
                </p:tgtEl>
              </p:cMediaNode>
            </p:video>
            <p:seq concurrent="1" nextAc="seek">
              <p:cTn id="8" restart="whenNotActive" fill="hold" evtFilter="cancelBubble" nodeType="interactiveSeq">
                <p:stCondLst>
                  <p:cond evt="onClick" delay="0">
                    <p:tgtEl>
                      <p:spTgt spid="1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5"/>
                                        </p:tgtEl>
                                      </p:cBhvr>
                                    </p:cmd>
                                  </p:childTnLst>
                                </p:cTn>
                              </p:par>
                            </p:childTnLst>
                          </p:cTn>
                        </p:par>
                      </p:childTnLst>
                    </p:cTn>
                  </p:par>
                </p:childTnLst>
              </p:cTn>
              <p:nextCondLst>
                <p:cond evt="onClick" delay="0">
                  <p:tgtEl>
                    <p:spTgt spid="15"/>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391400" cy="685800"/>
          </a:xfrm>
          <a:effectLst>
            <a:outerShdw blurRad="50800" dist="38100" dir="5400000" algn="t" rotWithShape="0">
              <a:schemeClr val="tx1">
                <a:alpha val="40000"/>
              </a:schemeClr>
            </a:outerShdw>
          </a:effectLst>
        </p:spPr>
        <p:txBody>
          <a:bodyPr>
            <a:noAutofit/>
          </a:bodyPr>
          <a:lstStyle/>
          <a:p>
            <a:pPr algn="l"/>
            <a:r>
              <a:rPr lang="en-US" dirty="0" smtClean="0">
                <a:solidFill>
                  <a:srgbClr val="5A0000"/>
                </a:solidFill>
              </a:rPr>
              <a:t>Physical Simulation</a:t>
            </a:r>
            <a:endParaRPr lang="en-US" dirty="0">
              <a:solidFill>
                <a:srgbClr val="5A0000"/>
              </a:solidFill>
            </a:endParaRPr>
          </a:p>
        </p:txBody>
      </p:sp>
      <p:sp>
        <p:nvSpPr>
          <p:cNvPr id="4" name="Titolo 1"/>
          <p:cNvSpPr txBox="1">
            <a:spLocks/>
          </p:cNvSpPr>
          <p:nvPr/>
        </p:nvSpPr>
        <p:spPr>
          <a:xfrm>
            <a:off x="990600" y="533400"/>
            <a:ext cx="7391400" cy="6858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200" dirty="0" smtClean="0">
                <a:solidFill>
                  <a:srgbClr val="5A0000"/>
                </a:solidFill>
                <a:latin typeface="+mj-lt"/>
                <a:ea typeface="+mj-ea"/>
                <a:cs typeface="+mj-cs"/>
              </a:rPr>
              <a:t>Rigid body simulation capabilities [1]</a:t>
            </a:r>
            <a:endParaRPr kumimoji="0" lang="en-US" sz="3200" b="0" i="0" u="none" strike="noStrike" kern="1200" cap="none" spc="0" normalizeH="0" baseline="0" dirty="0" smtClean="0">
              <a:ln>
                <a:noFill/>
              </a:ln>
              <a:solidFill>
                <a:srgbClr val="5A0000"/>
              </a:solidFill>
              <a:effectLst/>
              <a:uLnTx/>
              <a:uFillTx/>
              <a:latin typeface="+mj-lt"/>
              <a:ea typeface="+mj-ea"/>
              <a:cs typeface="+mj-cs"/>
            </a:endParaRPr>
          </a:p>
        </p:txBody>
      </p:sp>
      <p:sp>
        <p:nvSpPr>
          <p:cNvPr id="5" name="CasellaDiTesto 4"/>
          <p:cNvSpPr txBox="1"/>
          <p:nvPr/>
        </p:nvSpPr>
        <p:spPr>
          <a:xfrm>
            <a:off x="0" y="6488668"/>
            <a:ext cx="1905000" cy="369332"/>
          </a:xfrm>
          <a:prstGeom prst="rect">
            <a:avLst/>
          </a:prstGeom>
          <a:solidFill>
            <a:schemeClr val="tx1">
              <a:alpha val="50000"/>
            </a:schemeClr>
          </a:solidFill>
        </p:spPr>
        <p:txBody>
          <a:bodyPr wrap="square" rtlCol="0" anchor="b" anchorCtr="0">
            <a:spAutoFit/>
          </a:bodyPr>
          <a:lstStyle/>
          <a:p>
            <a:pPr algn="ctr"/>
            <a:r>
              <a:rPr lang="en-US" dirty="0" smtClean="0">
                <a:solidFill>
                  <a:schemeClr val="bg1"/>
                </a:solidFill>
              </a:rPr>
              <a:t>Daniele Giannetti</a:t>
            </a:r>
            <a:endParaRPr lang="en-US" dirty="0">
              <a:solidFill>
                <a:schemeClr val="bg1"/>
              </a:solidFill>
            </a:endParaRPr>
          </a:p>
        </p:txBody>
      </p:sp>
      <p:sp>
        <p:nvSpPr>
          <p:cNvPr id="8" name="Segnaposto numero diapositiva 7"/>
          <p:cNvSpPr>
            <a:spLocks noGrp="1"/>
          </p:cNvSpPr>
          <p:nvPr>
            <p:ph type="sldNum" sz="quarter" idx="12"/>
          </p:nvPr>
        </p:nvSpPr>
        <p:spPr>
          <a:xfrm>
            <a:off x="8763000" y="6492875"/>
            <a:ext cx="381000" cy="365125"/>
          </a:xfrm>
          <a:solidFill>
            <a:schemeClr val="tx1">
              <a:alpha val="50000"/>
            </a:schemeClr>
          </a:solidFill>
        </p:spPr>
        <p:txBody>
          <a:bodyPr/>
          <a:lstStyle/>
          <a:p>
            <a:pPr algn="ctr"/>
            <a:r>
              <a:rPr lang="en-US" sz="1400" dirty="0" smtClean="0">
                <a:solidFill>
                  <a:schemeClr val="bg1"/>
                </a:solidFill>
              </a:rPr>
              <a:t>14</a:t>
            </a:r>
            <a:endParaRPr lang="en-US" sz="1400" dirty="0">
              <a:solidFill>
                <a:schemeClr val="bg1"/>
              </a:solidFill>
            </a:endParaRPr>
          </a:p>
        </p:txBody>
      </p:sp>
      <p:sp>
        <p:nvSpPr>
          <p:cNvPr id="14" name="Segnaposto contenuto 2"/>
          <p:cNvSpPr>
            <a:spLocks noGrp="1"/>
          </p:cNvSpPr>
          <p:nvPr>
            <p:ph idx="1"/>
          </p:nvPr>
        </p:nvSpPr>
        <p:spPr>
          <a:xfrm>
            <a:off x="457200" y="1524000"/>
            <a:ext cx="8229600" cy="5638800"/>
          </a:xfrm>
        </p:spPr>
        <p:txBody>
          <a:bodyPr>
            <a:normAutofit/>
          </a:bodyPr>
          <a:lstStyle/>
          <a:p>
            <a:pPr marL="274320" indent="-274320">
              <a:spcBef>
                <a:spcPts val="300"/>
              </a:spcBef>
            </a:pPr>
            <a:r>
              <a:rPr lang="en-US" sz="2000" dirty="0" smtClean="0"/>
              <a:t>The </a:t>
            </a:r>
            <a:r>
              <a:rPr lang="en-US" sz="2000" dirty="0" err="1" smtClean="0"/>
              <a:t>Nvidia</a:t>
            </a:r>
            <a:r>
              <a:rPr lang="en-US" sz="2000" dirty="0" smtClean="0"/>
              <a:t> </a:t>
            </a:r>
            <a:r>
              <a:rPr lang="en-US" sz="2000" dirty="0" err="1" smtClean="0"/>
              <a:t>PhysX</a:t>
            </a:r>
            <a:r>
              <a:rPr lang="en-US" sz="2000" dirty="0" smtClean="0"/>
              <a:t> engine is used inside the VR3Lib to efficiently obtain position and rotation of simulated rigid bodies.</a:t>
            </a:r>
          </a:p>
          <a:p>
            <a:pPr marL="274320" indent="-274320">
              <a:spcBef>
                <a:spcPts val="300"/>
              </a:spcBef>
            </a:pPr>
            <a:r>
              <a:rPr lang="en-US" sz="2000" dirty="0" smtClean="0"/>
              <a:t>This is transparent to the XVR user, who simply initializes physical simulation by calling </a:t>
            </a:r>
            <a:r>
              <a:rPr lang="en-US" sz="2000" dirty="0" err="1" smtClean="0"/>
              <a:t>PhysicsInit</a:t>
            </a:r>
            <a:r>
              <a:rPr lang="en-US" sz="2000" dirty="0" smtClean="0"/>
              <a:t>().</a:t>
            </a:r>
          </a:p>
          <a:p>
            <a:pPr marL="274320" indent="-274320">
              <a:spcBef>
                <a:spcPts val="300"/>
              </a:spcBef>
            </a:pPr>
            <a:r>
              <a:rPr lang="en-US" sz="2000" dirty="0" smtClean="0"/>
              <a:t>A set of functions is available to control the simulation (pause, stop, restart).</a:t>
            </a:r>
          </a:p>
          <a:p>
            <a:pPr marL="274320" indent="-274320">
              <a:spcBef>
                <a:spcPts val="300"/>
              </a:spcBef>
            </a:pPr>
            <a:r>
              <a:rPr lang="en-US" sz="2000" dirty="0" smtClean="0"/>
              <a:t>Some physical property of the simulated objects can be changed during simulation.</a:t>
            </a:r>
          </a:p>
          <a:p>
            <a:pPr marL="274320" indent="-274320">
              <a:spcBef>
                <a:spcPts val="300"/>
              </a:spcBef>
            </a:pPr>
            <a:r>
              <a:rPr lang="en-US" sz="2000" dirty="0" smtClean="0"/>
              <a:t>Apart from simple rigid body simulation, joints, motorized joints and contact notifications are supported by the VR3Lib (this allows construction of complex kinematic chains).</a:t>
            </a:r>
          </a:p>
          <a:p>
            <a:pPr marL="274320" indent="-274320">
              <a:spcBef>
                <a:spcPts val="300"/>
              </a:spcBef>
            </a:pPr>
            <a:r>
              <a:rPr lang="en-US" sz="2000" dirty="0" smtClean="0"/>
              <a:t>Three simulation types for virtual objects:</a:t>
            </a:r>
          </a:p>
          <a:p>
            <a:pPr marL="674370" lvl="1" indent="-274320">
              <a:spcBef>
                <a:spcPts val="300"/>
              </a:spcBef>
            </a:pPr>
            <a:r>
              <a:rPr lang="en-US" sz="1800" dirty="0" smtClean="0"/>
              <a:t>Dynamic: affected by collisions and forces.</a:t>
            </a:r>
          </a:p>
          <a:p>
            <a:pPr marL="674370" lvl="1" indent="-274320">
              <a:spcBef>
                <a:spcPts val="300"/>
              </a:spcBef>
            </a:pPr>
            <a:r>
              <a:rPr lang="en-US" sz="1800" dirty="0" smtClean="0"/>
              <a:t>Kinematic: will collide with dynamic objects, moves only upon user actions.</a:t>
            </a:r>
          </a:p>
          <a:p>
            <a:pPr marL="674370" lvl="1" indent="-274320">
              <a:spcBef>
                <a:spcPts val="300"/>
              </a:spcBef>
            </a:pPr>
            <a:r>
              <a:rPr lang="en-US" sz="1800" dirty="0" smtClean="0"/>
              <a:t>Static: will collide with dynamic objects, never moves.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391400" cy="685800"/>
          </a:xfrm>
          <a:effectLst>
            <a:outerShdw blurRad="50800" dist="38100" dir="5400000" algn="t" rotWithShape="0">
              <a:schemeClr val="tx1">
                <a:alpha val="40000"/>
              </a:schemeClr>
            </a:outerShdw>
          </a:effectLst>
        </p:spPr>
        <p:txBody>
          <a:bodyPr>
            <a:noAutofit/>
          </a:bodyPr>
          <a:lstStyle/>
          <a:p>
            <a:pPr algn="l"/>
            <a:r>
              <a:rPr lang="en-US" dirty="0" smtClean="0">
                <a:solidFill>
                  <a:srgbClr val="5A0000"/>
                </a:solidFill>
              </a:rPr>
              <a:t>Physical Simulation</a:t>
            </a:r>
            <a:endParaRPr lang="en-US" dirty="0">
              <a:solidFill>
                <a:srgbClr val="5A0000"/>
              </a:solidFill>
            </a:endParaRPr>
          </a:p>
        </p:txBody>
      </p:sp>
      <p:sp>
        <p:nvSpPr>
          <p:cNvPr id="4" name="Titolo 1"/>
          <p:cNvSpPr txBox="1">
            <a:spLocks/>
          </p:cNvSpPr>
          <p:nvPr/>
        </p:nvSpPr>
        <p:spPr>
          <a:xfrm>
            <a:off x="990600" y="533400"/>
            <a:ext cx="7391400" cy="6858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200" dirty="0" smtClean="0">
                <a:solidFill>
                  <a:srgbClr val="5A0000"/>
                </a:solidFill>
                <a:latin typeface="+mj-lt"/>
                <a:ea typeface="+mj-ea"/>
                <a:cs typeface="+mj-cs"/>
              </a:rPr>
              <a:t>Rigid body simulation capabilities [2]</a:t>
            </a:r>
            <a:endParaRPr kumimoji="0" lang="en-US" sz="3200" b="0" i="0" u="none" strike="noStrike" kern="1200" cap="none" spc="0" normalizeH="0" baseline="0" dirty="0" smtClean="0">
              <a:ln>
                <a:noFill/>
              </a:ln>
              <a:solidFill>
                <a:srgbClr val="5A0000"/>
              </a:solidFill>
              <a:effectLst/>
              <a:uLnTx/>
              <a:uFillTx/>
              <a:latin typeface="+mj-lt"/>
              <a:ea typeface="+mj-ea"/>
              <a:cs typeface="+mj-cs"/>
            </a:endParaRPr>
          </a:p>
        </p:txBody>
      </p:sp>
      <p:sp>
        <p:nvSpPr>
          <p:cNvPr id="5" name="CasellaDiTesto 4"/>
          <p:cNvSpPr txBox="1"/>
          <p:nvPr/>
        </p:nvSpPr>
        <p:spPr>
          <a:xfrm>
            <a:off x="0" y="6488668"/>
            <a:ext cx="1905000" cy="369332"/>
          </a:xfrm>
          <a:prstGeom prst="rect">
            <a:avLst/>
          </a:prstGeom>
          <a:solidFill>
            <a:schemeClr val="tx1">
              <a:alpha val="50000"/>
            </a:schemeClr>
          </a:solidFill>
        </p:spPr>
        <p:txBody>
          <a:bodyPr wrap="square" rtlCol="0" anchor="b" anchorCtr="0">
            <a:spAutoFit/>
          </a:bodyPr>
          <a:lstStyle/>
          <a:p>
            <a:pPr algn="ctr"/>
            <a:r>
              <a:rPr lang="en-US" dirty="0" smtClean="0">
                <a:solidFill>
                  <a:schemeClr val="bg1"/>
                </a:solidFill>
              </a:rPr>
              <a:t>Daniele Giannetti</a:t>
            </a:r>
            <a:endParaRPr lang="en-US" dirty="0">
              <a:solidFill>
                <a:schemeClr val="bg1"/>
              </a:solidFill>
            </a:endParaRPr>
          </a:p>
        </p:txBody>
      </p:sp>
      <p:sp>
        <p:nvSpPr>
          <p:cNvPr id="8" name="Segnaposto numero diapositiva 7"/>
          <p:cNvSpPr>
            <a:spLocks noGrp="1"/>
          </p:cNvSpPr>
          <p:nvPr>
            <p:ph type="sldNum" sz="quarter" idx="12"/>
          </p:nvPr>
        </p:nvSpPr>
        <p:spPr>
          <a:xfrm>
            <a:off x="8763000" y="6492875"/>
            <a:ext cx="381000" cy="365125"/>
          </a:xfrm>
          <a:solidFill>
            <a:schemeClr val="tx1">
              <a:alpha val="50000"/>
            </a:schemeClr>
          </a:solidFill>
        </p:spPr>
        <p:txBody>
          <a:bodyPr/>
          <a:lstStyle/>
          <a:p>
            <a:pPr algn="ctr"/>
            <a:r>
              <a:rPr lang="en-US" sz="1400" dirty="0" smtClean="0">
                <a:solidFill>
                  <a:schemeClr val="bg1"/>
                </a:solidFill>
              </a:rPr>
              <a:t>15</a:t>
            </a:r>
            <a:endParaRPr lang="en-US" sz="1400" dirty="0">
              <a:solidFill>
                <a:schemeClr val="bg1"/>
              </a:solidFill>
            </a:endParaRPr>
          </a:p>
        </p:txBody>
      </p:sp>
      <p:sp>
        <p:nvSpPr>
          <p:cNvPr id="14" name="Segnaposto contenuto 2"/>
          <p:cNvSpPr>
            <a:spLocks noGrp="1"/>
          </p:cNvSpPr>
          <p:nvPr>
            <p:ph idx="1"/>
          </p:nvPr>
        </p:nvSpPr>
        <p:spPr>
          <a:xfrm>
            <a:off x="457200" y="1524000"/>
            <a:ext cx="8229600" cy="3048000"/>
          </a:xfrm>
        </p:spPr>
        <p:txBody>
          <a:bodyPr>
            <a:normAutofit/>
          </a:bodyPr>
          <a:lstStyle/>
          <a:p>
            <a:pPr marL="274320" indent="-274320">
              <a:spcBef>
                <a:spcPts val="300"/>
              </a:spcBef>
            </a:pPr>
            <a:r>
              <a:rPr lang="en-US" sz="2000" dirty="0" err="1" smtClean="0"/>
              <a:t>PhysX</a:t>
            </a:r>
            <a:r>
              <a:rPr lang="en-US" sz="2000" dirty="0" smtClean="0"/>
              <a:t> is unable to simulate concave meshes for dynamic and kinematic objects.</a:t>
            </a:r>
          </a:p>
          <a:p>
            <a:pPr marL="274320" indent="-274320">
              <a:spcBef>
                <a:spcPts val="300"/>
              </a:spcBef>
            </a:pPr>
            <a:r>
              <a:rPr lang="en-US" sz="2000" dirty="0" smtClean="0"/>
              <a:t>Dynamic and kinematic object meshes are automatically decomposed in a set of convex shapes which constitute an approximation of the concave shape.</a:t>
            </a:r>
          </a:p>
          <a:p>
            <a:pPr marL="274320" indent="-274320">
              <a:spcBef>
                <a:spcPts val="300"/>
              </a:spcBef>
            </a:pPr>
            <a:r>
              <a:rPr lang="en-US" sz="2000" dirty="0" smtClean="0"/>
              <a:t>The obtained convex hulls are considered a single compound when simulating the dynamic or kinematic objects.</a:t>
            </a:r>
          </a:p>
          <a:p>
            <a:pPr marL="274320" indent="-274320">
              <a:spcBef>
                <a:spcPts val="300"/>
              </a:spcBef>
            </a:pPr>
            <a:r>
              <a:rPr lang="en-US" sz="2000" dirty="0" smtClean="0"/>
              <a:t>The convex decomposition code has been included in the XVR </a:t>
            </a:r>
            <a:r>
              <a:rPr lang="en-US" sz="2000" dirty="0" err="1" smtClean="0"/>
              <a:t>plugin</a:t>
            </a:r>
            <a:r>
              <a:rPr lang="en-US" sz="2000" dirty="0" smtClean="0"/>
              <a:t> used to export AAM files from 3ds Max.</a:t>
            </a:r>
          </a:p>
        </p:txBody>
      </p:sp>
      <p:sp>
        <p:nvSpPr>
          <p:cNvPr id="7" name="Segnaposto contenuto 2"/>
          <p:cNvSpPr txBox="1">
            <a:spLocks/>
          </p:cNvSpPr>
          <p:nvPr/>
        </p:nvSpPr>
        <p:spPr>
          <a:xfrm>
            <a:off x="457200" y="4419600"/>
            <a:ext cx="4191000" cy="1676400"/>
          </a:xfrm>
          <a:prstGeom prst="rect">
            <a:avLst/>
          </a:prstGeom>
        </p:spPr>
        <p:txBody>
          <a:bodyPr vert="horz" lIns="91440" tIns="45720" rIns="91440" bIns="45720" rtlCol="0">
            <a:normAutofit/>
          </a:bodyPr>
          <a:lstStyle/>
          <a:p>
            <a:pPr marL="274320" marR="0" lvl="0" indent="-274320" algn="l" defTabSz="914400" rtl="0" eaLnBrk="1" fontAlgn="auto" latinLnBrk="0" hangingPunct="1">
              <a:lnSpc>
                <a:spcPct val="100000"/>
              </a:lnSpc>
              <a:spcBef>
                <a:spcPts val="3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A new version of the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plugin</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was produced, which is the one to use when working with the new XVR engine.</a:t>
            </a:r>
          </a:p>
        </p:txBody>
      </p:sp>
      <p:pic>
        <p:nvPicPr>
          <p:cNvPr id="9" name="Immagine 8" descr="GraphicsvsPhysics.png"/>
          <p:cNvPicPr>
            <a:picLocks noChangeAspect="1"/>
          </p:cNvPicPr>
          <p:nvPr/>
        </p:nvPicPr>
        <p:blipFill>
          <a:blip r:embed="rId3" cstate="print"/>
          <a:stretch>
            <a:fillRect/>
          </a:stretch>
        </p:blipFill>
        <p:spPr>
          <a:xfrm>
            <a:off x="4886325" y="4219575"/>
            <a:ext cx="3124200" cy="234315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391400" cy="685800"/>
          </a:xfrm>
          <a:effectLst>
            <a:outerShdw blurRad="50800" dist="38100" dir="5400000" algn="t" rotWithShape="0">
              <a:schemeClr val="tx1">
                <a:alpha val="40000"/>
              </a:schemeClr>
            </a:outerShdw>
          </a:effectLst>
        </p:spPr>
        <p:txBody>
          <a:bodyPr>
            <a:noAutofit/>
          </a:bodyPr>
          <a:lstStyle/>
          <a:p>
            <a:pPr algn="l"/>
            <a:r>
              <a:rPr lang="en-US" dirty="0" smtClean="0">
                <a:solidFill>
                  <a:srgbClr val="5A0000"/>
                </a:solidFill>
              </a:rPr>
              <a:t>Physical Simulation</a:t>
            </a:r>
            <a:endParaRPr lang="en-US" dirty="0">
              <a:solidFill>
                <a:srgbClr val="5A0000"/>
              </a:solidFill>
            </a:endParaRPr>
          </a:p>
        </p:txBody>
      </p:sp>
      <p:sp>
        <p:nvSpPr>
          <p:cNvPr id="4" name="Titolo 1"/>
          <p:cNvSpPr txBox="1">
            <a:spLocks/>
          </p:cNvSpPr>
          <p:nvPr/>
        </p:nvSpPr>
        <p:spPr>
          <a:xfrm>
            <a:off x="990600" y="533400"/>
            <a:ext cx="7391400" cy="6858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200" dirty="0" smtClean="0">
                <a:solidFill>
                  <a:srgbClr val="5A0000"/>
                </a:solidFill>
                <a:latin typeface="+mj-lt"/>
                <a:ea typeface="+mj-ea"/>
                <a:cs typeface="+mj-cs"/>
              </a:rPr>
              <a:t>Example: object falling on another object</a:t>
            </a:r>
            <a:endParaRPr kumimoji="0" lang="en-US" sz="3200" b="0" i="0" u="none" strike="noStrike" kern="1200" cap="none" spc="0" normalizeH="0" baseline="0" dirty="0" smtClean="0">
              <a:ln>
                <a:noFill/>
              </a:ln>
              <a:solidFill>
                <a:srgbClr val="5A0000"/>
              </a:solidFill>
              <a:effectLst/>
              <a:uLnTx/>
              <a:uFillTx/>
              <a:latin typeface="+mj-lt"/>
              <a:ea typeface="+mj-ea"/>
              <a:cs typeface="+mj-cs"/>
            </a:endParaRPr>
          </a:p>
        </p:txBody>
      </p:sp>
      <p:sp>
        <p:nvSpPr>
          <p:cNvPr id="5" name="CasellaDiTesto 4"/>
          <p:cNvSpPr txBox="1"/>
          <p:nvPr/>
        </p:nvSpPr>
        <p:spPr>
          <a:xfrm>
            <a:off x="0" y="6488668"/>
            <a:ext cx="1905000" cy="369332"/>
          </a:xfrm>
          <a:prstGeom prst="rect">
            <a:avLst/>
          </a:prstGeom>
          <a:solidFill>
            <a:schemeClr val="tx1">
              <a:alpha val="50000"/>
            </a:schemeClr>
          </a:solidFill>
        </p:spPr>
        <p:txBody>
          <a:bodyPr wrap="square" rtlCol="0" anchor="b" anchorCtr="0">
            <a:spAutoFit/>
          </a:bodyPr>
          <a:lstStyle/>
          <a:p>
            <a:pPr algn="ctr"/>
            <a:r>
              <a:rPr lang="en-US" dirty="0" smtClean="0">
                <a:solidFill>
                  <a:schemeClr val="bg1"/>
                </a:solidFill>
              </a:rPr>
              <a:t>Daniele Giannetti</a:t>
            </a:r>
            <a:endParaRPr lang="en-US" dirty="0">
              <a:solidFill>
                <a:schemeClr val="bg1"/>
              </a:solidFill>
            </a:endParaRPr>
          </a:p>
        </p:txBody>
      </p:sp>
      <p:sp>
        <p:nvSpPr>
          <p:cNvPr id="8" name="Segnaposto numero diapositiva 7"/>
          <p:cNvSpPr>
            <a:spLocks noGrp="1"/>
          </p:cNvSpPr>
          <p:nvPr>
            <p:ph type="sldNum" sz="quarter" idx="12"/>
          </p:nvPr>
        </p:nvSpPr>
        <p:spPr>
          <a:xfrm>
            <a:off x="8763000" y="6492875"/>
            <a:ext cx="381000" cy="365125"/>
          </a:xfrm>
          <a:solidFill>
            <a:schemeClr val="tx1">
              <a:alpha val="50000"/>
            </a:schemeClr>
          </a:solidFill>
        </p:spPr>
        <p:txBody>
          <a:bodyPr/>
          <a:lstStyle/>
          <a:p>
            <a:pPr algn="ctr"/>
            <a:r>
              <a:rPr lang="en-US" sz="1400" dirty="0" smtClean="0">
                <a:solidFill>
                  <a:schemeClr val="bg1"/>
                </a:solidFill>
              </a:rPr>
              <a:t>16</a:t>
            </a:r>
            <a:endParaRPr lang="en-US" sz="1400" dirty="0">
              <a:solidFill>
                <a:schemeClr val="bg1"/>
              </a:solidFill>
            </a:endParaRPr>
          </a:p>
        </p:txBody>
      </p:sp>
      <p:sp>
        <p:nvSpPr>
          <p:cNvPr id="13" name="Segnaposto contenuto 2"/>
          <p:cNvSpPr txBox="1">
            <a:spLocks/>
          </p:cNvSpPr>
          <p:nvPr/>
        </p:nvSpPr>
        <p:spPr>
          <a:xfrm>
            <a:off x="457200" y="4724400"/>
            <a:ext cx="8229600" cy="1752600"/>
          </a:xfrm>
          <a:prstGeom prst="rect">
            <a:avLst/>
          </a:prstGeom>
        </p:spPr>
        <p:txBody>
          <a:bodyPr vert="horz" lIns="91440" tIns="45720" rIns="91440" bIns="45720" rtlCol="0">
            <a:normAutofit/>
          </a:bodyPr>
          <a:lstStyle/>
          <a:p>
            <a:pPr marL="274320" marR="0" lvl="0" indent="-274320" algn="l" defTabSz="914400" rtl="0" eaLnBrk="1" fontAlgn="auto" latinLnBrk="0" hangingPunct="1">
              <a:lnSpc>
                <a:spcPct val="100000"/>
              </a:lnSpc>
              <a:spcBef>
                <a:spcPts val="3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In order to choose which objects need to be simulated, the</a:t>
            </a:r>
            <a:r>
              <a:rPr kumimoji="0" lang="en-US" sz="2000" b="0" i="0" u="none" strike="noStrike" kern="1200" cap="none" spc="0" normalizeH="0" noProof="0" dirty="0" smtClean="0">
                <a:ln>
                  <a:noFill/>
                </a:ln>
                <a:solidFill>
                  <a:schemeClr val="tx1"/>
                </a:solidFill>
                <a:effectLst/>
                <a:uLnTx/>
                <a:uFillTx/>
                <a:latin typeface="+mn-lt"/>
                <a:ea typeface="+mn-ea"/>
                <a:cs typeface="+mn-cs"/>
              </a:rPr>
              <a:t> user must specify an optional parameter to the </a:t>
            </a:r>
            <a:r>
              <a:rPr kumimoji="0" lang="en-US" sz="2000" b="0" i="0" u="none" strike="noStrike" kern="1200" cap="none" spc="0" normalizeH="0" noProof="0" dirty="0" err="1" smtClean="0">
                <a:ln>
                  <a:noFill/>
                </a:ln>
                <a:solidFill>
                  <a:schemeClr val="tx1"/>
                </a:solidFill>
                <a:effectLst/>
                <a:uLnTx/>
                <a:uFillTx/>
                <a:latin typeface="+mn-lt"/>
                <a:ea typeface="+mn-ea"/>
                <a:cs typeface="+mn-cs"/>
              </a:rPr>
              <a:t>PhysicsInit</a:t>
            </a:r>
            <a:r>
              <a:rPr lang="en-US" sz="2000" dirty="0" smtClean="0"/>
              <a:t>() function.</a:t>
            </a:r>
          </a:p>
          <a:p>
            <a:pPr marL="274320" marR="0" lvl="0" indent="-274320" algn="l" defTabSz="914400" rtl="0" eaLnBrk="1" fontAlgn="auto" latinLnBrk="0" hangingPunct="1">
              <a:lnSpc>
                <a:spcPct val="100000"/>
              </a:lnSpc>
              <a:spcBef>
                <a:spcPts val="3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The simulation needs to be prepared and then started, but the preparation happens automatically if not done before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PhysicsStart</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a:t>
            </a:r>
            <a:r>
              <a:rPr lang="en-US" sz="2000" dirty="0" smtClean="0"/>
              <a:t> (which will start the simulation).</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5" name="Freccia a destra 14"/>
          <p:cNvSpPr/>
          <p:nvPr/>
        </p:nvSpPr>
        <p:spPr>
          <a:xfrm>
            <a:off x="4343400" y="2924175"/>
            <a:ext cx="2286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egnaposto contenuto 2"/>
          <p:cNvSpPr txBox="1">
            <a:spLocks/>
          </p:cNvSpPr>
          <p:nvPr/>
        </p:nvSpPr>
        <p:spPr>
          <a:xfrm>
            <a:off x="381000" y="1743075"/>
            <a:ext cx="3886200" cy="2819400"/>
          </a:xfrm>
          <a:prstGeom prst="rect">
            <a:avLst/>
          </a:prstGeom>
          <a:ln w="3175">
            <a:solidFill>
              <a:schemeClr val="tx1"/>
            </a:solidFill>
          </a:ln>
        </p:spPr>
        <p:txBody>
          <a:bodyPr vert="horz" lIns="91440" tIns="45720" rIns="91440" bIns="45720" rtlCol="0">
            <a:noAutofit/>
          </a:bodyPr>
          <a:lstStyle/>
          <a:p>
            <a:r>
              <a:rPr lang="en-US" sz="1100" dirty="0" smtClean="0">
                <a:solidFill>
                  <a:srgbClr val="007F00"/>
                </a:solidFill>
                <a:latin typeface="Comic Sans MS"/>
              </a:rPr>
              <a:t>// 6_physics</a:t>
            </a:r>
          </a:p>
          <a:p>
            <a:r>
              <a:rPr lang="en-US" sz="1100" b="1" dirty="0" smtClean="0">
                <a:solidFill>
                  <a:srgbClr val="00007F"/>
                </a:solidFill>
                <a:latin typeface="Verdana"/>
              </a:rPr>
              <a:t>function</a:t>
            </a:r>
            <a:r>
              <a:rPr lang="en-US" sz="1100" b="1" dirty="0" smtClean="0">
                <a:solidFill>
                  <a:srgbClr val="808080"/>
                </a:solidFill>
                <a:latin typeface="Verdana"/>
              </a:rPr>
              <a:t> </a:t>
            </a:r>
            <a:r>
              <a:rPr lang="en-US" sz="1100" b="1" dirty="0" err="1" smtClean="0">
                <a:solidFill>
                  <a:srgbClr val="000000"/>
                </a:solidFill>
                <a:latin typeface="Verdana"/>
              </a:rPr>
              <a:t>OnInit</a:t>
            </a:r>
            <a:r>
              <a:rPr lang="en-US" sz="1100" b="1" dirty="0" smtClean="0">
                <a:solidFill>
                  <a:srgbClr val="000000"/>
                </a:solidFill>
                <a:latin typeface="Verdana"/>
              </a:rPr>
              <a:t>(</a:t>
            </a:r>
            <a:r>
              <a:rPr lang="en-US" sz="1100" b="1" dirty="0" err="1" smtClean="0">
                <a:solidFill>
                  <a:srgbClr val="000000"/>
                </a:solidFill>
                <a:latin typeface="Verdana"/>
              </a:rPr>
              <a:t>params</a:t>
            </a:r>
            <a:r>
              <a:rPr lang="en-US" sz="1100" b="1" dirty="0" smtClean="0">
                <a:solidFill>
                  <a:srgbClr val="000000"/>
                </a:solidFill>
                <a:latin typeface="Verdana"/>
              </a:rPr>
              <a:t>)</a:t>
            </a:r>
            <a:r>
              <a:rPr lang="en-US" sz="1100" b="1" dirty="0" smtClean="0">
                <a:solidFill>
                  <a:srgbClr val="808080"/>
                </a:solidFill>
                <a:latin typeface="Verdana"/>
              </a:rPr>
              <a:t> </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err="1" smtClean="0">
                <a:solidFill>
                  <a:srgbClr val="000000"/>
                </a:solidFill>
                <a:latin typeface="Verdana"/>
              </a:rPr>
              <a:t>PhysicsInit</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p>
          <a:p>
            <a:r>
              <a:rPr lang="en-US" sz="1100" dirty="0" smtClean="0">
                <a:solidFill>
                  <a:srgbClr val="808080"/>
                </a:solidFill>
                <a:latin typeface="Verdana"/>
              </a:rPr>
              <a:t>       </a:t>
            </a:r>
            <a:r>
              <a:rPr lang="en-US" sz="1100" dirty="0" smtClean="0">
                <a:solidFill>
                  <a:srgbClr val="000000"/>
                </a:solidFill>
                <a:latin typeface="Verdana"/>
              </a:rPr>
              <a:t>obj1</a:t>
            </a:r>
            <a:r>
              <a:rPr lang="en-US" sz="1100" dirty="0" smtClean="0">
                <a:solidFill>
                  <a:srgbClr val="808080"/>
                </a:solidFill>
                <a:latin typeface="Verdana"/>
              </a:rPr>
              <a:t> </a:t>
            </a:r>
            <a:r>
              <a:rPr lang="en-US" sz="1100" b="1" dirty="0" smtClean="0">
                <a:solidFill>
                  <a:srgbClr val="000000"/>
                </a:solidFill>
                <a:latin typeface="Verdana"/>
              </a:rPr>
              <a:t>=</a:t>
            </a:r>
            <a:r>
              <a:rPr lang="en-US" sz="1100" b="1" dirty="0" smtClean="0">
                <a:solidFill>
                  <a:srgbClr val="808080"/>
                </a:solidFill>
                <a:latin typeface="Verdana"/>
              </a:rPr>
              <a:t> </a:t>
            </a:r>
            <a:r>
              <a:rPr lang="en-US" sz="1100" b="1" dirty="0" err="1" smtClean="0">
                <a:solidFill>
                  <a:srgbClr val="000000"/>
                </a:solidFill>
                <a:latin typeface="Verdana"/>
              </a:rPr>
              <a:t>XObj</a:t>
            </a:r>
            <a:r>
              <a:rPr lang="en-US" sz="1100" b="1" dirty="0" smtClean="0">
                <a:solidFill>
                  <a:srgbClr val="000000"/>
                </a:solidFill>
                <a:latin typeface="Verdana"/>
              </a:rPr>
              <a:t>(</a:t>
            </a:r>
            <a:r>
              <a:rPr lang="en-US" sz="1100" b="1" dirty="0" smtClean="0">
                <a:solidFill>
                  <a:srgbClr val="7F007F"/>
                </a:solidFill>
                <a:latin typeface="Verdana"/>
              </a:rPr>
              <a:t>"data/Stone1.AAM"</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smtClean="0">
                <a:solidFill>
                  <a:srgbClr val="000000"/>
                </a:solidFill>
                <a:latin typeface="Verdana"/>
              </a:rPr>
              <a:t>obj1</a:t>
            </a:r>
            <a:r>
              <a:rPr lang="en-US" sz="1100" b="1" dirty="0" smtClean="0">
                <a:solidFill>
                  <a:srgbClr val="000000"/>
                </a:solidFill>
                <a:latin typeface="Verdana"/>
              </a:rPr>
              <a:t>.SetPosition(</a:t>
            </a:r>
            <a:r>
              <a:rPr lang="en-US" sz="1100" b="1" dirty="0" smtClean="0">
                <a:solidFill>
                  <a:srgbClr val="007F7F"/>
                </a:solidFill>
                <a:latin typeface="Verdana"/>
              </a:rPr>
              <a:t>0.0</a:t>
            </a:r>
            <a:r>
              <a:rPr lang="en-US" sz="1100" b="1" dirty="0" smtClean="0">
                <a:solidFill>
                  <a:srgbClr val="000000"/>
                </a:solidFill>
                <a:latin typeface="Verdana"/>
              </a:rPr>
              <a:t>,</a:t>
            </a:r>
            <a:r>
              <a:rPr lang="en-US" sz="1100" b="1" dirty="0" smtClean="0">
                <a:solidFill>
                  <a:srgbClr val="007F7F"/>
                </a:solidFill>
                <a:latin typeface="Verdana"/>
              </a:rPr>
              <a:t>1.5</a:t>
            </a:r>
            <a:r>
              <a:rPr lang="en-US" sz="1100" b="1" dirty="0" smtClean="0">
                <a:solidFill>
                  <a:srgbClr val="000000"/>
                </a:solidFill>
                <a:latin typeface="Verdana"/>
              </a:rPr>
              <a:t>,</a:t>
            </a:r>
            <a:r>
              <a:rPr lang="en-US" sz="1100" b="1" dirty="0" smtClean="0">
                <a:solidFill>
                  <a:srgbClr val="007F7F"/>
                </a:solidFill>
                <a:latin typeface="Verdana"/>
              </a:rPr>
              <a:t>0.0</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smtClean="0">
                <a:solidFill>
                  <a:srgbClr val="000000"/>
                </a:solidFill>
                <a:latin typeface="Verdana"/>
              </a:rPr>
              <a:t>obj1</a:t>
            </a:r>
            <a:r>
              <a:rPr lang="en-US" sz="1100" b="1" dirty="0" smtClean="0">
                <a:solidFill>
                  <a:srgbClr val="000000"/>
                </a:solidFill>
                <a:latin typeface="Verdana"/>
              </a:rPr>
              <a:t>.RotateGlobal(</a:t>
            </a:r>
            <a:r>
              <a:rPr lang="en-US" sz="1100" b="1" dirty="0" smtClean="0">
                <a:solidFill>
                  <a:srgbClr val="007F7F"/>
                </a:solidFill>
                <a:latin typeface="Verdana"/>
              </a:rPr>
              <a:t>45.0</a:t>
            </a:r>
            <a:r>
              <a:rPr lang="en-US" sz="1100" b="1" dirty="0" smtClean="0">
                <a:solidFill>
                  <a:srgbClr val="000000"/>
                </a:solidFill>
                <a:latin typeface="Verdana"/>
              </a:rPr>
              <a:t>,</a:t>
            </a:r>
            <a:r>
              <a:rPr lang="en-US" sz="1100" b="1" dirty="0" smtClean="0">
                <a:solidFill>
                  <a:srgbClr val="007F7F"/>
                </a:solidFill>
                <a:latin typeface="Verdana"/>
              </a:rPr>
              <a:t>1.0</a:t>
            </a:r>
            <a:r>
              <a:rPr lang="en-US" sz="1100" b="1" dirty="0" smtClean="0">
                <a:solidFill>
                  <a:srgbClr val="000000"/>
                </a:solidFill>
                <a:latin typeface="Verdana"/>
              </a:rPr>
              <a:t>,</a:t>
            </a:r>
            <a:r>
              <a:rPr lang="en-US" sz="1100" b="1" dirty="0" smtClean="0">
                <a:solidFill>
                  <a:srgbClr val="007F7F"/>
                </a:solidFill>
                <a:latin typeface="Verdana"/>
              </a:rPr>
              <a:t>0.0</a:t>
            </a:r>
            <a:r>
              <a:rPr lang="en-US" sz="1100" b="1" dirty="0" smtClean="0">
                <a:solidFill>
                  <a:srgbClr val="000000"/>
                </a:solidFill>
                <a:latin typeface="Verdana"/>
              </a:rPr>
              <a:t>,</a:t>
            </a:r>
            <a:r>
              <a:rPr lang="en-US" sz="1100" b="1" dirty="0" smtClean="0">
                <a:solidFill>
                  <a:srgbClr val="007F7F"/>
                </a:solidFill>
                <a:latin typeface="Verdana"/>
              </a:rPr>
              <a:t>0.0</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smtClean="0">
                <a:solidFill>
                  <a:srgbClr val="000000"/>
                </a:solidFill>
                <a:latin typeface="Verdana"/>
              </a:rPr>
              <a:t>obj2</a:t>
            </a:r>
            <a:r>
              <a:rPr lang="en-US" sz="1100" dirty="0" smtClean="0">
                <a:solidFill>
                  <a:srgbClr val="808080"/>
                </a:solidFill>
                <a:latin typeface="Verdana"/>
              </a:rPr>
              <a:t> </a:t>
            </a:r>
            <a:r>
              <a:rPr lang="en-US" sz="1100" b="1" dirty="0" smtClean="0">
                <a:solidFill>
                  <a:srgbClr val="000000"/>
                </a:solidFill>
                <a:latin typeface="Verdana"/>
              </a:rPr>
              <a:t>=</a:t>
            </a:r>
            <a:r>
              <a:rPr lang="en-US" sz="1100" b="1" dirty="0" smtClean="0">
                <a:solidFill>
                  <a:srgbClr val="808080"/>
                </a:solidFill>
                <a:latin typeface="Verdana"/>
              </a:rPr>
              <a:t> </a:t>
            </a:r>
            <a:r>
              <a:rPr lang="en-US" sz="1100" b="1" dirty="0" err="1" smtClean="0">
                <a:solidFill>
                  <a:srgbClr val="000000"/>
                </a:solidFill>
                <a:latin typeface="Verdana"/>
              </a:rPr>
              <a:t>XObj</a:t>
            </a:r>
            <a:r>
              <a:rPr lang="en-US" sz="1100" b="1" dirty="0" smtClean="0">
                <a:solidFill>
                  <a:srgbClr val="000000"/>
                </a:solidFill>
                <a:latin typeface="Verdana"/>
              </a:rPr>
              <a:t>(</a:t>
            </a:r>
            <a:r>
              <a:rPr lang="en-US" sz="1100" b="1" dirty="0" smtClean="0">
                <a:solidFill>
                  <a:srgbClr val="7F007F"/>
                </a:solidFill>
                <a:latin typeface="Verdana"/>
              </a:rPr>
              <a:t>"data/Floor.AAM"</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smtClean="0">
                <a:solidFill>
                  <a:srgbClr val="000000"/>
                </a:solidFill>
                <a:latin typeface="Verdana"/>
              </a:rPr>
              <a:t>obj2</a:t>
            </a:r>
            <a:r>
              <a:rPr lang="en-US" sz="1100" b="1" dirty="0" smtClean="0">
                <a:solidFill>
                  <a:srgbClr val="000000"/>
                </a:solidFill>
                <a:latin typeface="Verdana"/>
              </a:rPr>
              <a:t>.RotateGlobal(-</a:t>
            </a:r>
            <a:r>
              <a:rPr lang="en-US" sz="1100" b="1" dirty="0" smtClean="0">
                <a:solidFill>
                  <a:srgbClr val="007F7F"/>
                </a:solidFill>
                <a:latin typeface="Verdana"/>
              </a:rPr>
              <a:t>90.0</a:t>
            </a:r>
            <a:r>
              <a:rPr lang="en-US" sz="1100" b="1" dirty="0" smtClean="0">
                <a:solidFill>
                  <a:srgbClr val="000000"/>
                </a:solidFill>
                <a:latin typeface="Verdana"/>
              </a:rPr>
              <a:t>,</a:t>
            </a:r>
            <a:r>
              <a:rPr lang="en-US" sz="1100" b="1" dirty="0" smtClean="0">
                <a:solidFill>
                  <a:srgbClr val="007F7F"/>
                </a:solidFill>
                <a:latin typeface="Verdana"/>
              </a:rPr>
              <a:t>1.0</a:t>
            </a:r>
            <a:r>
              <a:rPr lang="en-US" sz="1100" b="1" dirty="0" smtClean="0">
                <a:solidFill>
                  <a:srgbClr val="000000"/>
                </a:solidFill>
                <a:latin typeface="Verdana"/>
              </a:rPr>
              <a:t>,</a:t>
            </a:r>
            <a:r>
              <a:rPr lang="en-US" sz="1100" b="1" dirty="0" smtClean="0">
                <a:solidFill>
                  <a:srgbClr val="007F7F"/>
                </a:solidFill>
                <a:latin typeface="Verdana"/>
              </a:rPr>
              <a:t>0.0</a:t>
            </a:r>
            <a:r>
              <a:rPr lang="en-US" sz="1100" b="1" dirty="0" smtClean="0">
                <a:solidFill>
                  <a:srgbClr val="000000"/>
                </a:solidFill>
                <a:latin typeface="Verdana"/>
              </a:rPr>
              <a:t>,</a:t>
            </a:r>
            <a:r>
              <a:rPr lang="en-US" sz="1100" b="1" dirty="0" smtClean="0">
                <a:solidFill>
                  <a:srgbClr val="007F7F"/>
                </a:solidFill>
                <a:latin typeface="Verdana"/>
              </a:rPr>
              <a:t>0.0</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smtClean="0">
                <a:solidFill>
                  <a:srgbClr val="000000"/>
                </a:solidFill>
                <a:latin typeface="Verdana"/>
              </a:rPr>
              <a:t>obj2</a:t>
            </a:r>
            <a:r>
              <a:rPr lang="en-US" sz="1100" b="1" dirty="0" smtClean="0">
                <a:solidFill>
                  <a:srgbClr val="000000"/>
                </a:solidFill>
                <a:latin typeface="Verdana"/>
              </a:rPr>
              <a:t>.SetPosition(</a:t>
            </a:r>
            <a:r>
              <a:rPr lang="en-US" sz="1100" b="1" dirty="0" smtClean="0">
                <a:solidFill>
                  <a:srgbClr val="007F7F"/>
                </a:solidFill>
                <a:latin typeface="Verdana"/>
              </a:rPr>
              <a:t>0.0</a:t>
            </a:r>
            <a:r>
              <a:rPr lang="en-US" sz="1100" b="1" dirty="0" smtClean="0">
                <a:solidFill>
                  <a:srgbClr val="000000"/>
                </a:solidFill>
                <a:latin typeface="Verdana"/>
              </a:rPr>
              <a:t>,-</a:t>
            </a:r>
            <a:r>
              <a:rPr lang="en-US" sz="1100" b="1" dirty="0" smtClean="0">
                <a:solidFill>
                  <a:srgbClr val="007F7F"/>
                </a:solidFill>
                <a:latin typeface="Verdana"/>
              </a:rPr>
              <a:t>1.5</a:t>
            </a:r>
            <a:r>
              <a:rPr lang="en-US" sz="1100" b="1" dirty="0" smtClean="0">
                <a:solidFill>
                  <a:srgbClr val="000000"/>
                </a:solidFill>
                <a:latin typeface="Verdana"/>
              </a:rPr>
              <a:t>,</a:t>
            </a:r>
            <a:r>
              <a:rPr lang="en-US" sz="1100" b="1" dirty="0" smtClean="0">
                <a:solidFill>
                  <a:srgbClr val="007F7F"/>
                </a:solidFill>
                <a:latin typeface="Verdana"/>
              </a:rPr>
              <a:t>0.0</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p>
          <a:p>
            <a:r>
              <a:rPr lang="en-US" sz="1100" dirty="0" smtClean="0">
                <a:solidFill>
                  <a:srgbClr val="808080"/>
                </a:solidFill>
                <a:latin typeface="Verdana"/>
              </a:rPr>
              <a:t>       </a:t>
            </a:r>
            <a:r>
              <a:rPr lang="en-US" sz="1100" dirty="0" err="1" smtClean="0">
                <a:solidFill>
                  <a:srgbClr val="000000"/>
                </a:solidFill>
                <a:latin typeface="Verdana"/>
              </a:rPr>
              <a:t>PhysicsPrepare</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p>
          <a:p>
            <a:r>
              <a:rPr lang="en-US" sz="1100" dirty="0" smtClean="0">
                <a:solidFill>
                  <a:srgbClr val="808080"/>
                </a:solidFill>
                <a:latin typeface="Verdana"/>
              </a:rPr>
              <a:t>       </a:t>
            </a:r>
            <a:r>
              <a:rPr lang="en-US" sz="1100" dirty="0" err="1" smtClean="0">
                <a:solidFill>
                  <a:srgbClr val="000000"/>
                </a:solidFill>
                <a:latin typeface="Verdana"/>
              </a:rPr>
              <a:t>PhysicsStart</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b="1" dirty="0" smtClean="0">
                <a:solidFill>
                  <a:srgbClr val="000000"/>
                </a:solidFill>
                <a:latin typeface="Verdana"/>
              </a:rPr>
              <a:t>}</a:t>
            </a:r>
            <a:endParaRPr lang="en-US" sz="1100" dirty="0" smtClean="0">
              <a:solidFill>
                <a:srgbClr val="007F00"/>
              </a:solidFill>
              <a:latin typeface="Comic Sans MS"/>
            </a:endParaRPr>
          </a:p>
        </p:txBody>
      </p:sp>
      <p:pic>
        <p:nvPicPr>
          <p:cNvPr id="11" name="simple_physics.avi">
            <a:hlinkClick r:id="" action="ppaction://media"/>
          </p:cNvPr>
          <p:cNvPicPr>
            <a:picLocks noRot="1" noChangeAspect="1"/>
          </p:cNvPicPr>
          <p:nvPr>
            <a:videoFile r:link="rId1"/>
          </p:nvPr>
        </p:nvPicPr>
        <p:blipFill>
          <a:blip r:embed="rId4" cstate="print"/>
          <a:stretch>
            <a:fillRect/>
          </a:stretch>
        </p:blipFill>
        <p:spPr>
          <a:xfrm>
            <a:off x="4648200" y="1732210"/>
            <a:ext cx="4143375" cy="28874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000"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repeatCount="indefinite" fill="hold" display="0">
                  <p:stCondLst>
                    <p:cond delay="indefinite"/>
                  </p:stCondLst>
                  <p:endCondLst>
                    <p:cond evt="onNext" delay="0">
                      <p:tgtEl>
                        <p:sldTgt/>
                      </p:tgtEl>
                    </p:cond>
                    <p:cond evt="onPrev" delay="0">
                      <p:tgtEl>
                        <p:sldTgt/>
                      </p:tgtEl>
                    </p:cond>
                  </p:endCondLst>
                </p:cTn>
                <p:tgtEl>
                  <p:spTgt spid="11"/>
                </p:tgtEl>
              </p:cMediaNode>
            </p:video>
            <p:seq concurrent="1" nextAc="seek">
              <p:cTn id="8" restart="whenNotActive" fill="hold" evtFilter="cancelBubble" nodeType="interactiveSeq">
                <p:stCondLst>
                  <p:cond evt="onClick" delay="0">
                    <p:tgtEl>
                      <p:spTgt spid="1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391400" cy="685800"/>
          </a:xfrm>
          <a:effectLst>
            <a:outerShdw blurRad="50800" dist="38100" dir="5400000" algn="t" rotWithShape="0">
              <a:schemeClr val="tx1">
                <a:alpha val="40000"/>
              </a:schemeClr>
            </a:outerShdw>
          </a:effectLst>
        </p:spPr>
        <p:txBody>
          <a:bodyPr>
            <a:noAutofit/>
          </a:bodyPr>
          <a:lstStyle/>
          <a:p>
            <a:pPr algn="l"/>
            <a:r>
              <a:rPr lang="en-US" dirty="0" smtClean="0">
                <a:solidFill>
                  <a:srgbClr val="5A0000"/>
                </a:solidFill>
              </a:rPr>
              <a:t>Physical Simulation</a:t>
            </a:r>
            <a:endParaRPr lang="en-US" dirty="0">
              <a:solidFill>
                <a:srgbClr val="5A0000"/>
              </a:solidFill>
            </a:endParaRPr>
          </a:p>
        </p:txBody>
      </p:sp>
      <p:sp>
        <p:nvSpPr>
          <p:cNvPr id="4" name="Titolo 1"/>
          <p:cNvSpPr txBox="1">
            <a:spLocks/>
          </p:cNvSpPr>
          <p:nvPr/>
        </p:nvSpPr>
        <p:spPr>
          <a:xfrm>
            <a:off x="990600" y="533400"/>
            <a:ext cx="7391400" cy="6858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200" dirty="0" smtClean="0">
                <a:solidFill>
                  <a:srgbClr val="5A0000"/>
                </a:solidFill>
                <a:latin typeface="+mj-lt"/>
                <a:ea typeface="+mj-ea"/>
                <a:cs typeface="+mj-cs"/>
              </a:rPr>
              <a:t>Example: adding a joint</a:t>
            </a:r>
            <a:endParaRPr kumimoji="0" lang="en-US" sz="3200" b="0" i="0" u="none" strike="noStrike" kern="1200" cap="none" spc="0" normalizeH="0" baseline="0" dirty="0" smtClean="0">
              <a:ln>
                <a:noFill/>
              </a:ln>
              <a:solidFill>
                <a:srgbClr val="5A0000"/>
              </a:solidFill>
              <a:effectLst/>
              <a:uLnTx/>
              <a:uFillTx/>
              <a:latin typeface="+mj-lt"/>
              <a:ea typeface="+mj-ea"/>
              <a:cs typeface="+mj-cs"/>
            </a:endParaRPr>
          </a:p>
        </p:txBody>
      </p:sp>
      <p:sp>
        <p:nvSpPr>
          <p:cNvPr id="5" name="CasellaDiTesto 4"/>
          <p:cNvSpPr txBox="1"/>
          <p:nvPr/>
        </p:nvSpPr>
        <p:spPr>
          <a:xfrm>
            <a:off x="0" y="6488668"/>
            <a:ext cx="1905000" cy="369332"/>
          </a:xfrm>
          <a:prstGeom prst="rect">
            <a:avLst/>
          </a:prstGeom>
          <a:solidFill>
            <a:schemeClr val="tx1">
              <a:alpha val="50000"/>
            </a:schemeClr>
          </a:solidFill>
        </p:spPr>
        <p:txBody>
          <a:bodyPr wrap="square" rtlCol="0" anchor="b" anchorCtr="0">
            <a:spAutoFit/>
          </a:bodyPr>
          <a:lstStyle/>
          <a:p>
            <a:pPr algn="ctr"/>
            <a:r>
              <a:rPr lang="en-US" dirty="0" smtClean="0">
                <a:solidFill>
                  <a:schemeClr val="bg1"/>
                </a:solidFill>
              </a:rPr>
              <a:t>Daniele Giannetti</a:t>
            </a:r>
            <a:endParaRPr lang="en-US" dirty="0">
              <a:solidFill>
                <a:schemeClr val="bg1"/>
              </a:solidFill>
            </a:endParaRPr>
          </a:p>
        </p:txBody>
      </p:sp>
      <p:sp>
        <p:nvSpPr>
          <p:cNvPr id="8" name="Segnaposto numero diapositiva 7"/>
          <p:cNvSpPr>
            <a:spLocks noGrp="1"/>
          </p:cNvSpPr>
          <p:nvPr>
            <p:ph type="sldNum" sz="quarter" idx="12"/>
          </p:nvPr>
        </p:nvSpPr>
        <p:spPr>
          <a:xfrm>
            <a:off x="8763000" y="6492875"/>
            <a:ext cx="381000" cy="365125"/>
          </a:xfrm>
          <a:solidFill>
            <a:schemeClr val="tx1">
              <a:alpha val="50000"/>
            </a:schemeClr>
          </a:solidFill>
        </p:spPr>
        <p:txBody>
          <a:bodyPr/>
          <a:lstStyle/>
          <a:p>
            <a:pPr algn="ctr"/>
            <a:r>
              <a:rPr lang="en-US" sz="1400" dirty="0" smtClean="0">
                <a:solidFill>
                  <a:schemeClr val="bg1"/>
                </a:solidFill>
              </a:rPr>
              <a:t>17</a:t>
            </a:r>
            <a:endParaRPr lang="en-US" sz="1400" dirty="0">
              <a:solidFill>
                <a:schemeClr val="bg1"/>
              </a:solidFill>
            </a:endParaRPr>
          </a:p>
        </p:txBody>
      </p:sp>
      <p:sp>
        <p:nvSpPr>
          <p:cNvPr id="13" name="Segnaposto contenuto 2"/>
          <p:cNvSpPr txBox="1">
            <a:spLocks/>
          </p:cNvSpPr>
          <p:nvPr/>
        </p:nvSpPr>
        <p:spPr>
          <a:xfrm>
            <a:off x="457200" y="4724400"/>
            <a:ext cx="8229600" cy="1752600"/>
          </a:xfrm>
          <a:prstGeom prst="rect">
            <a:avLst/>
          </a:prstGeom>
        </p:spPr>
        <p:txBody>
          <a:bodyPr vert="horz" lIns="91440" tIns="45720" rIns="91440" bIns="45720" rtlCol="0">
            <a:normAutofit/>
          </a:bodyPr>
          <a:lstStyle/>
          <a:p>
            <a:pPr marL="274320" marR="0" lvl="0" indent="-274320" algn="l" defTabSz="914400" rtl="0" eaLnBrk="1" fontAlgn="auto" latinLnBrk="0" hangingPunct="1">
              <a:lnSpc>
                <a:spcPct val="100000"/>
              </a:lnSpc>
              <a:spcBef>
                <a:spcPts val="3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Joints must be added after the simulation has been prepared.</a:t>
            </a:r>
          </a:p>
          <a:p>
            <a:pPr marL="274320" marR="0" lvl="0" indent="-274320" algn="l" defTabSz="914400" rtl="0" eaLnBrk="1" fontAlgn="auto" latinLnBrk="0" hangingPunct="1">
              <a:lnSpc>
                <a:spcPct val="100000"/>
              </a:lnSpc>
              <a:spcBef>
                <a:spcPts val="3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Joints may be added and removed at any time,</a:t>
            </a:r>
            <a:r>
              <a:rPr kumimoji="0" lang="en-US" sz="2000" b="0" i="0" u="none" strike="noStrike" kern="1200" cap="none" spc="0" normalizeH="0" noProof="0" dirty="0" smtClean="0">
                <a:ln>
                  <a:noFill/>
                </a:ln>
                <a:solidFill>
                  <a:schemeClr val="tx1"/>
                </a:solidFill>
                <a:effectLst/>
                <a:uLnTx/>
                <a:uFillTx/>
                <a:latin typeface="+mn-lt"/>
                <a:ea typeface="+mn-ea"/>
                <a:cs typeface="+mn-cs"/>
              </a:rPr>
              <a:t> and some support springs, limits and motors. </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ts val="300"/>
              </a:spcBef>
              <a:spcAft>
                <a:spcPts val="0"/>
              </a:spcAft>
              <a:buClrTx/>
              <a:buSzTx/>
              <a:buFont typeface="Arial" pitchFamily="34" charset="0"/>
              <a:buChar char="•"/>
              <a:tabLst/>
              <a:defRPr/>
            </a:pPr>
            <a:r>
              <a:rPr lang="en-US" sz="2000" dirty="0" smtClean="0"/>
              <a:t>Joints may be created between two objects, or between an object and the world (as in our case).</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5" name="Freccia a destra 14"/>
          <p:cNvSpPr/>
          <p:nvPr/>
        </p:nvSpPr>
        <p:spPr>
          <a:xfrm>
            <a:off x="4343400" y="2924175"/>
            <a:ext cx="2286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egnaposto contenuto 2"/>
          <p:cNvSpPr txBox="1">
            <a:spLocks/>
          </p:cNvSpPr>
          <p:nvPr/>
        </p:nvSpPr>
        <p:spPr>
          <a:xfrm>
            <a:off x="381000" y="1676400"/>
            <a:ext cx="3886200" cy="2981325"/>
          </a:xfrm>
          <a:prstGeom prst="rect">
            <a:avLst/>
          </a:prstGeom>
          <a:ln w="3175">
            <a:solidFill>
              <a:schemeClr val="tx1"/>
            </a:solidFill>
          </a:ln>
        </p:spPr>
        <p:txBody>
          <a:bodyPr vert="horz" lIns="91440" tIns="45720" rIns="91440" bIns="45720" rtlCol="0">
            <a:noAutofit/>
          </a:bodyPr>
          <a:lstStyle/>
          <a:p>
            <a:r>
              <a:rPr lang="en-US" sz="1100" dirty="0" smtClean="0">
                <a:solidFill>
                  <a:srgbClr val="007F00"/>
                </a:solidFill>
                <a:latin typeface="Comic Sans MS"/>
              </a:rPr>
              <a:t>// 7_physics</a:t>
            </a:r>
          </a:p>
          <a:p>
            <a:r>
              <a:rPr lang="en-US" sz="1100" b="1" dirty="0" smtClean="0">
                <a:solidFill>
                  <a:srgbClr val="00007F"/>
                </a:solidFill>
                <a:latin typeface="Verdana"/>
              </a:rPr>
              <a:t>function</a:t>
            </a:r>
            <a:r>
              <a:rPr lang="en-US" sz="1100" b="1" dirty="0" smtClean="0">
                <a:solidFill>
                  <a:srgbClr val="808080"/>
                </a:solidFill>
                <a:latin typeface="Verdana"/>
              </a:rPr>
              <a:t> </a:t>
            </a:r>
            <a:r>
              <a:rPr lang="en-US" sz="1100" b="1" dirty="0" err="1" smtClean="0">
                <a:solidFill>
                  <a:srgbClr val="000000"/>
                </a:solidFill>
                <a:latin typeface="Verdana"/>
              </a:rPr>
              <a:t>OnInit</a:t>
            </a:r>
            <a:r>
              <a:rPr lang="en-US" sz="1100" b="1" dirty="0" smtClean="0">
                <a:solidFill>
                  <a:srgbClr val="000000"/>
                </a:solidFill>
                <a:latin typeface="Verdana"/>
              </a:rPr>
              <a:t>(</a:t>
            </a:r>
            <a:r>
              <a:rPr lang="en-US" sz="1100" b="1" dirty="0" err="1" smtClean="0">
                <a:solidFill>
                  <a:srgbClr val="000000"/>
                </a:solidFill>
                <a:latin typeface="Verdana"/>
              </a:rPr>
              <a:t>params</a:t>
            </a:r>
            <a:r>
              <a:rPr lang="en-US" sz="1100" b="1" dirty="0" smtClean="0">
                <a:solidFill>
                  <a:srgbClr val="000000"/>
                </a:solidFill>
                <a:latin typeface="Verdana"/>
              </a:rPr>
              <a:t>)</a:t>
            </a:r>
            <a:r>
              <a:rPr lang="en-US" sz="1100" b="1" dirty="0" smtClean="0">
                <a:solidFill>
                  <a:srgbClr val="808080"/>
                </a:solidFill>
                <a:latin typeface="Verdana"/>
              </a:rPr>
              <a:t> </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err="1" smtClean="0">
                <a:solidFill>
                  <a:srgbClr val="000000"/>
                </a:solidFill>
                <a:latin typeface="Verdana"/>
              </a:rPr>
              <a:t>PhysicsInit</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p>
          <a:p>
            <a:r>
              <a:rPr lang="en-US" sz="1100" dirty="0" smtClean="0">
                <a:solidFill>
                  <a:srgbClr val="808080"/>
                </a:solidFill>
                <a:latin typeface="Verdana"/>
              </a:rPr>
              <a:t>       </a:t>
            </a:r>
            <a:r>
              <a:rPr lang="en-US" sz="1100" dirty="0" smtClean="0">
                <a:solidFill>
                  <a:srgbClr val="000000"/>
                </a:solidFill>
                <a:latin typeface="Verdana"/>
              </a:rPr>
              <a:t>obj1</a:t>
            </a:r>
            <a:r>
              <a:rPr lang="en-US" sz="1100" dirty="0" smtClean="0">
                <a:solidFill>
                  <a:srgbClr val="808080"/>
                </a:solidFill>
                <a:latin typeface="Verdana"/>
              </a:rPr>
              <a:t> </a:t>
            </a:r>
            <a:r>
              <a:rPr lang="en-US" sz="1100" b="1" dirty="0" smtClean="0">
                <a:solidFill>
                  <a:srgbClr val="000000"/>
                </a:solidFill>
                <a:latin typeface="Verdana"/>
              </a:rPr>
              <a:t>=</a:t>
            </a:r>
            <a:r>
              <a:rPr lang="en-US" sz="1100" b="1" dirty="0" smtClean="0">
                <a:solidFill>
                  <a:srgbClr val="808080"/>
                </a:solidFill>
                <a:latin typeface="Verdana"/>
              </a:rPr>
              <a:t> </a:t>
            </a:r>
            <a:r>
              <a:rPr lang="en-US" sz="1100" b="1" dirty="0" err="1" smtClean="0">
                <a:solidFill>
                  <a:srgbClr val="000000"/>
                </a:solidFill>
                <a:latin typeface="Verdana"/>
              </a:rPr>
              <a:t>XObj</a:t>
            </a:r>
            <a:r>
              <a:rPr lang="en-US" sz="1100" b="1" dirty="0" smtClean="0">
                <a:solidFill>
                  <a:srgbClr val="000000"/>
                </a:solidFill>
                <a:latin typeface="Verdana"/>
              </a:rPr>
              <a:t>(</a:t>
            </a:r>
            <a:r>
              <a:rPr lang="en-US" sz="1100" b="1" dirty="0" smtClean="0">
                <a:solidFill>
                  <a:srgbClr val="7F007F"/>
                </a:solidFill>
                <a:latin typeface="Verdana"/>
              </a:rPr>
              <a:t>"data/Stone1.AAM"</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smtClean="0">
                <a:solidFill>
                  <a:srgbClr val="000000"/>
                </a:solidFill>
                <a:latin typeface="Verdana"/>
              </a:rPr>
              <a:t>obj1</a:t>
            </a:r>
            <a:r>
              <a:rPr lang="en-US" sz="1100" b="1" dirty="0" smtClean="0">
                <a:solidFill>
                  <a:srgbClr val="000000"/>
                </a:solidFill>
                <a:latin typeface="Verdana"/>
              </a:rPr>
              <a:t>.SetPosition(</a:t>
            </a:r>
            <a:r>
              <a:rPr lang="en-US" sz="1100" b="1" dirty="0" smtClean="0">
                <a:solidFill>
                  <a:srgbClr val="007F7F"/>
                </a:solidFill>
                <a:latin typeface="Verdana"/>
              </a:rPr>
              <a:t>1.3</a:t>
            </a:r>
            <a:r>
              <a:rPr lang="en-US" sz="1100" b="1" dirty="0" smtClean="0">
                <a:solidFill>
                  <a:srgbClr val="000000"/>
                </a:solidFill>
                <a:latin typeface="Verdana"/>
              </a:rPr>
              <a:t>,</a:t>
            </a:r>
            <a:r>
              <a:rPr lang="en-US" sz="1100" b="1" dirty="0" smtClean="0">
                <a:solidFill>
                  <a:srgbClr val="007F7F"/>
                </a:solidFill>
                <a:latin typeface="Verdana"/>
              </a:rPr>
              <a:t>1.5</a:t>
            </a:r>
            <a:r>
              <a:rPr lang="en-US" sz="1100" b="1" dirty="0" smtClean="0">
                <a:solidFill>
                  <a:srgbClr val="000000"/>
                </a:solidFill>
                <a:latin typeface="Verdana"/>
              </a:rPr>
              <a:t>,</a:t>
            </a:r>
            <a:r>
              <a:rPr lang="en-US" sz="1100" b="1" dirty="0" smtClean="0">
                <a:solidFill>
                  <a:srgbClr val="007F7F"/>
                </a:solidFill>
                <a:latin typeface="Verdana"/>
              </a:rPr>
              <a:t>0.0</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smtClean="0">
                <a:solidFill>
                  <a:srgbClr val="000000"/>
                </a:solidFill>
                <a:latin typeface="Verdana"/>
              </a:rPr>
              <a:t>obj1</a:t>
            </a:r>
            <a:r>
              <a:rPr lang="en-US" sz="1100" b="1" dirty="0" smtClean="0">
                <a:solidFill>
                  <a:srgbClr val="000000"/>
                </a:solidFill>
                <a:latin typeface="Verdana"/>
              </a:rPr>
              <a:t>.RotateGlobal(</a:t>
            </a:r>
            <a:r>
              <a:rPr lang="en-US" sz="1100" b="1" dirty="0" smtClean="0">
                <a:solidFill>
                  <a:srgbClr val="007F7F"/>
                </a:solidFill>
                <a:latin typeface="Verdana"/>
              </a:rPr>
              <a:t>45.0</a:t>
            </a:r>
            <a:r>
              <a:rPr lang="en-US" sz="1100" b="1" dirty="0" smtClean="0">
                <a:solidFill>
                  <a:srgbClr val="000000"/>
                </a:solidFill>
                <a:latin typeface="Verdana"/>
              </a:rPr>
              <a:t>,</a:t>
            </a:r>
            <a:r>
              <a:rPr lang="en-US" sz="1100" b="1" dirty="0" smtClean="0">
                <a:solidFill>
                  <a:srgbClr val="007F7F"/>
                </a:solidFill>
                <a:latin typeface="Verdana"/>
              </a:rPr>
              <a:t>1.0</a:t>
            </a:r>
            <a:r>
              <a:rPr lang="en-US" sz="1100" b="1" dirty="0" smtClean="0">
                <a:solidFill>
                  <a:srgbClr val="000000"/>
                </a:solidFill>
                <a:latin typeface="Verdana"/>
              </a:rPr>
              <a:t>,</a:t>
            </a:r>
            <a:r>
              <a:rPr lang="en-US" sz="1100" b="1" dirty="0" smtClean="0">
                <a:solidFill>
                  <a:srgbClr val="007F7F"/>
                </a:solidFill>
                <a:latin typeface="Verdana"/>
              </a:rPr>
              <a:t>0.0</a:t>
            </a:r>
            <a:r>
              <a:rPr lang="en-US" sz="1100" b="1" dirty="0" smtClean="0">
                <a:solidFill>
                  <a:srgbClr val="000000"/>
                </a:solidFill>
                <a:latin typeface="Verdana"/>
              </a:rPr>
              <a:t>,</a:t>
            </a:r>
            <a:r>
              <a:rPr lang="en-US" sz="1100" b="1" dirty="0" smtClean="0">
                <a:solidFill>
                  <a:srgbClr val="007F7F"/>
                </a:solidFill>
                <a:latin typeface="Verdana"/>
              </a:rPr>
              <a:t>0.0</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smtClean="0">
                <a:solidFill>
                  <a:srgbClr val="000000"/>
                </a:solidFill>
                <a:latin typeface="Verdana"/>
              </a:rPr>
              <a:t>obj2</a:t>
            </a:r>
            <a:r>
              <a:rPr lang="en-US" sz="1100" dirty="0" smtClean="0">
                <a:solidFill>
                  <a:srgbClr val="808080"/>
                </a:solidFill>
                <a:latin typeface="Verdana"/>
              </a:rPr>
              <a:t> </a:t>
            </a:r>
            <a:r>
              <a:rPr lang="en-US" sz="1100" b="1" dirty="0" smtClean="0">
                <a:solidFill>
                  <a:srgbClr val="000000"/>
                </a:solidFill>
                <a:latin typeface="Verdana"/>
              </a:rPr>
              <a:t>=</a:t>
            </a:r>
            <a:r>
              <a:rPr lang="en-US" sz="1100" b="1" dirty="0" smtClean="0">
                <a:solidFill>
                  <a:srgbClr val="808080"/>
                </a:solidFill>
                <a:latin typeface="Verdana"/>
              </a:rPr>
              <a:t> </a:t>
            </a:r>
            <a:r>
              <a:rPr lang="en-US" sz="1100" b="1" dirty="0" err="1" smtClean="0">
                <a:solidFill>
                  <a:srgbClr val="000000"/>
                </a:solidFill>
                <a:latin typeface="Verdana"/>
              </a:rPr>
              <a:t>XObj</a:t>
            </a:r>
            <a:r>
              <a:rPr lang="en-US" sz="1100" b="1" dirty="0" smtClean="0">
                <a:solidFill>
                  <a:srgbClr val="000000"/>
                </a:solidFill>
                <a:latin typeface="Verdana"/>
              </a:rPr>
              <a:t>(</a:t>
            </a:r>
            <a:r>
              <a:rPr lang="en-US" sz="1100" b="1" dirty="0" smtClean="0">
                <a:solidFill>
                  <a:srgbClr val="7F007F"/>
                </a:solidFill>
                <a:latin typeface="Verdana"/>
              </a:rPr>
              <a:t>"data/Floor.AAM"</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smtClean="0">
                <a:solidFill>
                  <a:srgbClr val="000000"/>
                </a:solidFill>
                <a:latin typeface="Verdana"/>
              </a:rPr>
              <a:t>obj2</a:t>
            </a:r>
            <a:r>
              <a:rPr lang="en-US" sz="1100" b="1" dirty="0" smtClean="0">
                <a:solidFill>
                  <a:srgbClr val="000000"/>
                </a:solidFill>
                <a:latin typeface="Verdana"/>
              </a:rPr>
              <a:t>.RotateGlobal(-</a:t>
            </a:r>
            <a:r>
              <a:rPr lang="en-US" sz="1100" b="1" dirty="0" smtClean="0">
                <a:solidFill>
                  <a:srgbClr val="007F7F"/>
                </a:solidFill>
                <a:latin typeface="Verdana"/>
              </a:rPr>
              <a:t>90.0</a:t>
            </a:r>
            <a:r>
              <a:rPr lang="en-US" sz="1100" b="1" dirty="0" smtClean="0">
                <a:solidFill>
                  <a:srgbClr val="000000"/>
                </a:solidFill>
                <a:latin typeface="Verdana"/>
              </a:rPr>
              <a:t>,</a:t>
            </a:r>
            <a:r>
              <a:rPr lang="en-US" sz="1100" b="1" dirty="0" smtClean="0">
                <a:solidFill>
                  <a:srgbClr val="007F7F"/>
                </a:solidFill>
                <a:latin typeface="Verdana"/>
              </a:rPr>
              <a:t>1.0</a:t>
            </a:r>
            <a:r>
              <a:rPr lang="en-US" sz="1100" b="1" dirty="0" smtClean="0">
                <a:solidFill>
                  <a:srgbClr val="000000"/>
                </a:solidFill>
                <a:latin typeface="Verdana"/>
              </a:rPr>
              <a:t>,</a:t>
            </a:r>
            <a:r>
              <a:rPr lang="en-US" sz="1100" b="1" dirty="0" smtClean="0">
                <a:solidFill>
                  <a:srgbClr val="007F7F"/>
                </a:solidFill>
                <a:latin typeface="Verdana"/>
              </a:rPr>
              <a:t>0.0</a:t>
            </a:r>
            <a:r>
              <a:rPr lang="en-US" sz="1100" b="1" dirty="0" smtClean="0">
                <a:solidFill>
                  <a:srgbClr val="000000"/>
                </a:solidFill>
                <a:latin typeface="Verdana"/>
              </a:rPr>
              <a:t>,</a:t>
            </a:r>
            <a:r>
              <a:rPr lang="en-US" sz="1100" b="1" dirty="0" smtClean="0">
                <a:solidFill>
                  <a:srgbClr val="007F7F"/>
                </a:solidFill>
                <a:latin typeface="Verdana"/>
              </a:rPr>
              <a:t>0.0</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smtClean="0">
                <a:solidFill>
                  <a:srgbClr val="000000"/>
                </a:solidFill>
                <a:latin typeface="Verdana"/>
              </a:rPr>
              <a:t>obj2</a:t>
            </a:r>
            <a:r>
              <a:rPr lang="en-US" sz="1100" b="1" dirty="0" smtClean="0">
                <a:solidFill>
                  <a:srgbClr val="000000"/>
                </a:solidFill>
                <a:latin typeface="Verdana"/>
              </a:rPr>
              <a:t>.SetPosition(</a:t>
            </a:r>
            <a:r>
              <a:rPr lang="en-US" sz="1100" b="1" dirty="0" smtClean="0">
                <a:solidFill>
                  <a:srgbClr val="007F7F"/>
                </a:solidFill>
                <a:latin typeface="Verdana"/>
              </a:rPr>
              <a:t>0.0</a:t>
            </a:r>
            <a:r>
              <a:rPr lang="en-US" sz="1100" b="1" dirty="0" smtClean="0">
                <a:solidFill>
                  <a:srgbClr val="000000"/>
                </a:solidFill>
                <a:latin typeface="Verdana"/>
              </a:rPr>
              <a:t>,-</a:t>
            </a:r>
            <a:r>
              <a:rPr lang="en-US" sz="1100" b="1" dirty="0" smtClean="0">
                <a:solidFill>
                  <a:srgbClr val="007F7F"/>
                </a:solidFill>
                <a:latin typeface="Verdana"/>
              </a:rPr>
              <a:t>1.5</a:t>
            </a:r>
            <a:r>
              <a:rPr lang="en-US" sz="1100" b="1" dirty="0" smtClean="0">
                <a:solidFill>
                  <a:srgbClr val="000000"/>
                </a:solidFill>
                <a:latin typeface="Verdana"/>
              </a:rPr>
              <a:t>,</a:t>
            </a:r>
            <a:r>
              <a:rPr lang="en-US" sz="1100" b="1" dirty="0" smtClean="0">
                <a:solidFill>
                  <a:srgbClr val="007F7F"/>
                </a:solidFill>
                <a:latin typeface="Verdana"/>
              </a:rPr>
              <a:t>0.0</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p>
          <a:p>
            <a:r>
              <a:rPr lang="en-US" sz="1100" dirty="0" smtClean="0">
                <a:solidFill>
                  <a:srgbClr val="808080"/>
                </a:solidFill>
                <a:latin typeface="Verdana"/>
              </a:rPr>
              <a:t>       </a:t>
            </a:r>
            <a:r>
              <a:rPr lang="en-US" sz="1100" dirty="0" err="1" smtClean="0">
                <a:solidFill>
                  <a:srgbClr val="000000"/>
                </a:solidFill>
                <a:latin typeface="Verdana"/>
              </a:rPr>
              <a:t>PhysicsPrepare</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smtClean="0">
                <a:solidFill>
                  <a:srgbClr val="000000"/>
                </a:solidFill>
                <a:latin typeface="Verdana"/>
              </a:rPr>
              <a:t>joint </a:t>
            </a:r>
            <a:r>
              <a:rPr lang="en-US" sz="1100" b="1" dirty="0" smtClean="0">
                <a:solidFill>
                  <a:srgbClr val="000000"/>
                </a:solidFill>
                <a:latin typeface="Verdana"/>
              </a:rPr>
              <a:t>=</a:t>
            </a:r>
            <a:r>
              <a:rPr lang="en-US" sz="1100" b="1" dirty="0" smtClean="0">
                <a:solidFill>
                  <a:srgbClr val="808080"/>
                </a:solidFill>
                <a:latin typeface="Verdana"/>
              </a:rPr>
              <a:t> </a:t>
            </a:r>
            <a:r>
              <a:rPr lang="en-US" sz="1100" dirty="0" err="1" smtClean="0">
                <a:solidFill>
                  <a:srgbClr val="000000"/>
                </a:solidFill>
                <a:latin typeface="Verdana"/>
              </a:rPr>
              <a:t>PhysicsAddRevoluteJoint</a:t>
            </a:r>
            <a:r>
              <a:rPr lang="en-US" sz="1100" b="1" dirty="0" smtClean="0">
                <a:solidFill>
                  <a:srgbClr val="000000"/>
                </a:solidFill>
                <a:latin typeface="Verdana"/>
              </a:rPr>
              <a:t>(</a:t>
            </a:r>
          </a:p>
          <a:p>
            <a:r>
              <a:rPr lang="en-US" sz="1100" b="1" dirty="0" smtClean="0">
                <a:solidFill>
                  <a:srgbClr val="000000"/>
                </a:solidFill>
                <a:latin typeface="Verdana"/>
              </a:rPr>
              <a:t>               obj1,</a:t>
            </a:r>
            <a:r>
              <a:rPr lang="en-US" sz="1100" b="1" dirty="0" smtClean="0">
                <a:solidFill>
                  <a:srgbClr val="808080"/>
                </a:solidFill>
                <a:latin typeface="Verdana"/>
              </a:rPr>
              <a:t> </a:t>
            </a:r>
            <a:r>
              <a:rPr lang="en-US" sz="1100" b="1" dirty="0" smtClean="0">
                <a:solidFill>
                  <a:srgbClr val="007F7F"/>
                </a:solidFill>
                <a:latin typeface="Verdana"/>
              </a:rPr>
              <a:t>0.0</a:t>
            </a:r>
            <a:r>
              <a:rPr lang="en-US" sz="1100" b="1" dirty="0" smtClean="0">
                <a:solidFill>
                  <a:srgbClr val="000000"/>
                </a:solidFill>
                <a:latin typeface="Verdana"/>
              </a:rPr>
              <a:t>,</a:t>
            </a:r>
            <a:r>
              <a:rPr lang="en-US" sz="1100" b="1" dirty="0" smtClean="0">
                <a:solidFill>
                  <a:srgbClr val="808080"/>
                </a:solidFill>
                <a:latin typeface="Verdana"/>
              </a:rPr>
              <a:t> </a:t>
            </a:r>
            <a:r>
              <a:rPr lang="en-US" sz="1100" b="1" dirty="0" smtClean="0">
                <a:solidFill>
                  <a:srgbClr val="007F7F"/>
                </a:solidFill>
                <a:latin typeface="Verdana"/>
              </a:rPr>
              <a:t>1.5</a:t>
            </a:r>
            <a:r>
              <a:rPr lang="en-US" sz="1100" b="1" dirty="0" smtClean="0">
                <a:solidFill>
                  <a:srgbClr val="000000"/>
                </a:solidFill>
                <a:latin typeface="Verdana"/>
              </a:rPr>
              <a:t>,</a:t>
            </a:r>
            <a:r>
              <a:rPr lang="en-US" sz="1100" b="1" dirty="0" smtClean="0">
                <a:solidFill>
                  <a:srgbClr val="808080"/>
                </a:solidFill>
                <a:latin typeface="Verdana"/>
              </a:rPr>
              <a:t> </a:t>
            </a:r>
            <a:r>
              <a:rPr lang="en-US" sz="1100" b="1" dirty="0" smtClean="0">
                <a:solidFill>
                  <a:srgbClr val="007F7F"/>
                </a:solidFill>
                <a:latin typeface="Verdana"/>
              </a:rPr>
              <a:t>0.0</a:t>
            </a:r>
            <a:r>
              <a:rPr lang="en-US" sz="1100" b="1" dirty="0" smtClean="0">
                <a:solidFill>
                  <a:srgbClr val="000000"/>
                </a:solidFill>
                <a:latin typeface="Verdana"/>
              </a:rPr>
              <a:t>,</a:t>
            </a:r>
            <a:r>
              <a:rPr lang="en-US" sz="1100" b="1" dirty="0" smtClean="0">
                <a:solidFill>
                  <a:srgbClr val="808080"/>
                </a:solidFill>
                <a:latin typeface="Verdana"/>
              </a:rPr>
              <a:t> </a:t>
            </a:r>
            <a:r>
              <a:rPr lang="en-US" sz="1100" b="1" dirty="0" smtClean="0">
                <a:solidFill>
                  <a:srgbClr val="007F7F"/>
                </a:solidFill>
                <a:latin typeface="Verdana"/>
              </a:rPr>
              <a:t>0.0</a:t>
            </a:r>
            <a:r>
              <a:rPr lang="en-US" sz="1100" b="1" dirty="0" smtClean="0">
                <a:solidFill>
                  <a:srgbClr val="000000"/>
                </a:solidFill>
                <a:latin typeface="Verdana"/>
              </a:rPr>
              <a:t>,</a:t>
            </a:r>
            <a:r>
              <a:rPr lang="en-US" sz="1100" b="1" dirty="0" smtClean="0">
                <a:solidFill>
                  <a:srgbClr val="808080"/>
                </a:solidFill>
                <a:latin typeface="Verdana"/>
              </a:rPr>
              <a:t> </a:t>
            </a:r>
            <a:r>
              <a:rPr lang="en-US" sz="1100" b="1" dirty="0" smtClean="0">
                <a:solidFill>
                  <a:srgbClr val="007F7F"/>
                </a:solidFill>
                <a:latin typeface="Verdana"/>
              </a:rPr>
              <a:t>0.0</a:t>
            </a:r>
            <a:r>
              <a:rPr lang="en-US" sz="1100" b="1" dirty="0" smtClean="0">
                <a:solidFill>
                  <a:srgbClr val="000000"/>
                </a:solidFill>
                <a:latin typeface="Verdana"/>
              </a:rPr>
              <a:t>,</a:t>
            </a:r>
            <a:r>
              <a:rPr lang="en-US" sz="1100" b="1" dirty="0" smtClean="0">
                <a:solidFill>
                  <a:srgbClr val="808080"/>
                </a:solidFill>
                <a:latin typeface="Verdana"/>
              </a:rPr>
              <a:t> </a:t>
            </a:r>
            <a:r>
              <a:rPr lang="en-US" sz="1100" b="1" dirty="0" smtClean="0">
                <a:solidFill>
                  <a:srgbClr val="007F7F"/>
                </a:solidFill>
                <a:latin typeface="Verdana"/>
              </a:rPr>
              <a:t>1.0</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err="1" smtClean="0">
                <a:solidFill>
                  <a:srgbClr val="000000"/>
                </a:solidFill>
                <a:latin typeface="Verdana"/>
              </a:rPr>
              <a:t>PhysicsStart</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b="1" dirty="0" smtClean="0">
                <a:solidFill>
                  <a:srgbClr val="000000"/>
                </a:solidFill>
                <a:latin typeface="Verdana"/>
              </a:rPr>
              <a:t>}</a:t>
            </a:r>
            <a:endParaRPr lang="en-US" sz="1100" dirty="0" smtClean="0">
              <a:solidFill>
                <a:srgbClr val="007F00"/>
              </a:solidFill>
              <a:latin typeface="Comic Sans MS"/>
            </a:endParaRPr>
          </a:p>
        </p:txBody>
      </p:sp>
      <p:pic>
        <p:nvPicPr>
          <p:cNvPr id="12" name="joint_physics.avi">
            <a:hlinkClick r:id="" action="ppaction://media"/>
          </p:cNvPr>
          <p:cNvPicPr>
            <a:picLocks noRot="1" noChangeAspect="1"/>
          </p:cNvPicPr>
          <p:nvPr>
            <a:videoFile r:link="rId1"/>
          </p:nvPr>
        </p:nvPicPr>
        <p:blipFill>
          <a:blip r:embed="rId4" cstate="print"/>
          <a:stretch>
            <a:fillRect/>
          </a:stretch>
        </p:blipFill>
        <p:spPr>
          <a:xfrm>
            <a:off x="4648200" y="1714500"/>
            <a:ext cx="4133850" cy="288077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467"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repeatCount="indefinite" fill="hold" display="0">
                  <p:stCondLst>
                    <p:cond delay="indefinite"/>
                  </p:stCondLst>
                  <p:endCondLst>
                    <p:cond evt="onNext" delay="0">
                      <p:tgtEl>
                        <p:sldTgt/>
                      </p:tgtEl>
                    </p:cond>
                    <p:cond evt="onPrev" delay="0">
                      <p:tgtEl>
                        <p:sldTgt/>
                      </p:tgtEl>
                    </p:cond>
                  </p:endCondLst>
                </p:cTn>
                <p:tgtEl>
                  <p:spTgt spid="12"/>
                </p:tgtEl>
              </p:cMediaNode>
            </p:video>
            <p:seq concurrent="1" nextAc="seek">
              <p:cTn id="8" restart="whenNotActive" fill="hold" evtFilter="cancelBubble" nodeType="interactiveSeq">
                <p:stCondLst>
                  <p:cond evt="onClick" delay="0">
                    <p:tgtEl>
                      <p:spTgt spid="1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2"/>
                                        </p:tgtEl>
                                      </p:cBhvr>
                                    </p:cmd>
                                  </p:childTnLst>
                                </p:cTn>
                              </p:par>
                            </p:childTnLst>
                          </p:cTn>
                        </p:par>
                      </p:childTnLst>
                    </p:cTn>
                  </p:par>
                </p:childTnLst>
              </p:cTn>
              <p:nextCondLst>
                <p:cond evt="onClick" delay="0">
                  <p:tgtEl>
                    <p:spTgt spid="12"/>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391400" cy="685800"/>
          </a:xfrm>
          <a:effectLst>
            <a:outerShdw blurRad="50800" dist="38100" dir="5400000" algn="t" rotWithShape="0">
              <a:schemeClr val="tx1">
                <a:alpha val="40000"/>
              </a:schemeClr>
            </a:outerShdw>
          </a:effectLst>
        </p:spPr>
        <p:txBody>
          <a:bodyPr>
            <a:noAutofit/>
          </a:bodyPr>
          <a:lstStyle/>
          <a:p>
            <a:pPr algn="l"/>
            <a:r>
              <a:rPr lang="en-US" dirty="0" smtClean="0">
                <a:solidFill>
                  <a:srgbClr val="5A0000"/>
                </a:solidFill>
              </a:rPr>
              <a:t>Physical Simulation</a:t>
            </a:r>
            <a:endParaRPr lang="en-US" dirty="0">
              <a:solidFill>
                <a:srgbClr val="5A0000"/>
              </a:solidFill>
            </a:endParaRPr>
          </a:p>
        </p:txBody>
      </p:sp>
      <p:sp>
        <p:nvSpPr>
          <p:cNvPr id="4" name="Titolo 1"/>
          <p:cNvSpPr txBox="1">
            <a:spLocks/>
          </p:cNvSpPr>
          <p:nvPr/>
        </p:nvSpPr>
        <p:spPr>
          <a:xfrm>
            <a:off x="990600" y="533400"/>
            <a:ext cx="7391400" cy="6858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200" dirty="0" smtClean="0">
                <a:solidFill>
                  <a:srgbClr val="5A0000"/>
                </a:solidFill>
                <a:latin typeface="+mj-lt"/>
                <a:ea typeface="+mj-ea"/>
                <a:cs typeface="+mj-cs"/>
              </a:rPr>
              <a:t>Debugging physical simulation</a:t>
            </a:r>
            <a:endParaRPr kumimoji="0" lang="en-US" sz="3200" b="0" i="0" u="none" strike="noStrike" kern="1200" cap="none" spc="0" normalizeH="0" baseline="0" dirty="0" smtClean="0">
              <a:ln>
                <a:noFill/>
              </a:ln>
              <a:solidFill>
                <a:srgbClr val="5A0000"/>
              </a:solidFill>
              <a:effectLst/>
              <a:uLnTx/>
              <a:uFillTx/>
              <a:latin typeface="+mj-lt"/>
              <a:ea typeface="+mj-ea"/>
              <a:cs typeface="+mj-cs"/>
            </a:endParaRPr>
          </a:p>
        </p:txBody>
      </p:sp>
      <p:sp>
        <p:nvSpPr>
          <p:cNvPr id="5" name="CasellaDiTesto 4"/>
          <p:cNvSpPr txBox="1"/>
          <p:nvPr/>
        </p:nvSpPr>
        <p:spPr>
          <a:xfrm>
            <a:off x="0" y="6488668"/>
            <a:ext cx="1905000" cy="369332"/>
          </a:xfrm>
          <a:prstGeom prst="rect">
            <a:avLst/>
          </a:prstGeom>
          <a:solidFill>
            <a:schemeClr val="tx1">
              <a:alpha val="50000"/>
            </a:schemeClr>
          </a:solidFill>
        </p:spPr>
        <p:txBody>
          <a:bodyPr wrap="square" rtlCol="0" anchor="b" anchorCtr="0">
            <a:spAutoFit/>
          </a:bodyPr>
          <a:lstStyle/>
          <a:p>
            <a:pPr algn="ctr"/>
            <a:r>
              <a:rPr lang="en-US" dirty="0" smtClean="0">
                <a:solidFill>
                  <a:schemeClr val="bg1"/>
                </a:solidFill>
              </a:rPr>
              <a:t>Daniele Giannetti</a:t>
            </a:r>
            <a:endParaRPr lang="en-US" dirty="0">
              <a:solidFill>
                <a:schemeClr val="bg1"/>
              </a:solidFill>
            </a:endParaRPr>
          </a:p>
        </p:txBody>
      </p:sp>
      <p:sp>
        <p:nvSpPr>
          <p:cNvPr id="8" name="Segnaposto numero diapositiva 7"/>
          <p:cNvSpPr>
            <a:spLocks noGrp="1"/>
          </p:cNvSpPr>
          <p:nvPr>
            <p:ph type="sldNum" sz="quarter" idx="12"/>
          </p:nvPr>
        </p:nvSpPr>
        <p:spPr>
          <a:xfrm>
            <a:off x="8763000" y="6492875"/>
            <a:ext cx="381000" cy="365125"/>
          </a:xfrm>
          <a:solidFill>
            <a:schemeClr val="tx1">
              <a:alpha val="50000"/>
            </a:schemeClr>
          </a:solidFill>
        </p:spPr>
        <p:txBody>
          <a:bodyPr/>
          <a:lstStyle/>
          <a:p>
            <a:pPr algn="ctr"/>
            <a:r>
              <a:rPr lang="en-US" sz="1400" dirty="0" smtClean="0">
                <a:solidFill>
                  <a:schemeClr val="bg1"/>
                </a:solidFill>
              </a:rPr>
              <a:t>18</a:t>
            </a:r>
            <a:endParaRPr lang="en-US" sz="1400" dirty="0">
              <a:solidFill>
                <a:schemeClr val="bg1"/>
              </a:solidFill>
            </a:endParaRPr>
          </a:p>
        </p:txBody>
      </p:sp>
      <p:sp>
        <p:nvSpPr>
          <p:cNvPr id="11" name="Segnaposto contenuto 2"/>
          <p:cNvSpPr>
            <a:spLocks noGrp="1"/>
          </p:cNvSpPr>
          <p:nvPr>
            <p:ph idx="1"/>
          </p:nvPr>
        </p:nvSpPr>
        <p:spPr>
          <a:xfrm>
            <a:off x="457200" y="1524000"/>
            <a:ext cx="8229600" cy="1981200"/>
          </a:xfrm>
        </p:spPr>
        <p:txBody>
          <a:bodyPr>
            <a:normAutofit/>
          </a:bodyPr>
          <a:lstStyle/>
          <a:p>
            <a:pPr marL="274320" indent="-274320">
              <a:spcBef>
                <a:spcPts val="300"/>
              </a:spcBef>
            </a:pPr>
            <a:r>
              <a:rPr lang="en-US" sz="2000" dirty="0" smtClean="0"/>
              <a:t>Because joints are invisible and shapes used for physical simulation are different than the ones used for graphics, debugging physical simulation can be hard.</a:t>
            </a:r>
          </a:p>
          <a:p>
            <a:pPr marL="274320" indent="-274320">
              <a:spcBef>
                <a:spcPts val="300"/>
              </a:spcBef>
            </a:pPr>
            <a:r>
              <a:rPr lang="en-US" sz="2000" dirty="0" smtClean="0"/>
              <a:t>The physical equivalent of an XVR scene can be viewed using the </a:t>
            </a:r>
            <a:r>
              <a:rPr lang="en-US" sz="2000" dirty="0" err="1" smtClean="0"/>
              <a:t>Nvidia</a:t>
            </a:r>
            <a:r>
              <a:rPr lang="en-US" sz="2000" dirty="0" smtClean="0"/>
              <a:t> </a:t>
            </a:r>
            <a:r>
              <a:rPr lang="en-US" sz="2000" b="1" dirty="0" err="1" smtClean="0"/>
              <a:t>PhysX</a:t>
            </a:r>
            <a:r>
              <a:rPr lang="en-US" sz="2000" b="1" dirty="0" smtClean="0"/>
              <a:t> Visual Debugger </a:t>
            </a:r>
            <a:r>
              <a:rPr lang="en-US" sz="2000" dirty="0" smtClean="0"/>
              <a:t>with a debug version of XVR (including the debug version of the VR3Lib).</a:t>
            </a:r>
          </a:p>
        </p:txBody>
      </p:sp>
      <p:pic>
        <p:nvPicPr>
          <p:cNvPr id="14" name="Immagine 13" descr="debugger_scene.bmp"/>
          <p:cNvPicPr>
            <a:picLocks noChangeAspect="1"/>
          </p:cNvPicPr>
          <p:nvPr/>
        </p:nvPicPr>
        <p:blipFill>
          <a:blip r:embed="rId3" cstate="print"/>
          <a:stretch>
            <a:fillRect/>
          </a:stretch>
        </p:blipFill>
        <p:spPr>
          <a:xfrm>
            <a:off x="533400" y="3562350"/>
            <a:ext cx="3733800" cy="2800350"/>
          </a:xfrm>
          <a:prstGeom prst="rect">
            <a:avLst/>
          </a:prstGeom>
          <a:ln w="3175">
            <a:solidFill>
              <a:schemeClr val="tx1"/>
            </a:solidFill>
          </a:ln>
        </p:spPr>
      </p:pic>
      <p:pic>
        <p:nvPicPr>
          <p:cNvPr id="17" name="Immagine 16" descr="debugger.png"/>
          <p:cNvPicPr>
            <a:picLocks noChangeAspect="1"/>
          </p:cNvPicPr>
          <p:nvPr/>
        </p:nvPicPr>
        <p:blipFill>
          <a:blip r:embed="rId4" cstate="print"/>
          <a:stretch>
            <a:fillRect/>
          </a:stretch>
        </p:blipFill>
        <p:spPr>
          <a:xfrm>
            <a:off x="4876801" y="3562349"/>
            <a:ext cx="3733799" cy="2800349"/>
          </a:xfrm>
          <a:prstGeom prst="rect">
            <a:avLst/>
          </a:prstGeom>
          <a:ln w="3175">
            <a:solidFill>
              <a:schemeClr val="tx1"/>
            </a:solidFill>
          </a:ln>
        </p:spPr>
      </p:pic>
      <p:sp>
        <p:nvSpPr>
          <p:cNvPr id="18" name="Freccia bidirezionale orizzontale 17"/>
          <p:cNvSpPr/>
          <p:nvPr/>
        </p:nvSpPr>
        <p:spPr>
          <a:xfrm>
            <a:off x="4343400" y="4800600"/>
            <a:ext cx="457200" cy="3048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391400" cy="685800"/>
          </a:xfrm>
          <a:effectLst>
            <a:outerShdw blurRad="50800" dist="38100" dir="5400000" algn="t" rotWithShape="0">
              <a:schemeClr val="tx1">
                <a:alpha val="40000"/>
              </a:schemeClr>
            </a:outerShdw>
          </a:effectLst>
        </p:spPr>
        <p:txBody>
          <a:bodyPr>
            <a:noAutofit/>
          </a:bodyPr>
          <a:lstStyle/>
          <a:p>
            <a:pPr algn="l"/>
            <a:r>
              <a:rPr lang="en-US" dirty="0" smtClean="0">
                <a:solidFill>
                  <a:srgbClr val="5A0000"/>
                </a:solidFill>
              </a:rPr>
              <a:t>Introduction</a:t>
            </a:r>
            <a:endParaRPr lang="en-US" dirty="0">
              <a:solidFill>
                <a:srgbClr val="5A0000"/>
              </a:solidFill>
            </a:endParaRPr>
          </a:p>
        </p:txBody>
      </p:sp>
      <p:sp>
        <p:nvSpPr>
          <p:cNvPr id="3" name="Segnaposto contenuto 2"/>
          <p:cNvSpPr>
            <a:spLocks noGrp="1"/>
          </p:cNvSpPr>
          <p:nvPr>
            <p:ph idx="1"/>
          </p:nvPr>
        </p:nvSpPr>
        <p:spPr>
          <a:xfrm>
            <a:off x="457200" y="1676400"/>
            <a:ext cx="8229600" cy="2438400"/>
          </a:xfrm>
        </p:spPr>
        <p:txBody>
          <a:bodyPr>
            <a:normAutofit/>
          </a:bodyPr>
          <a:lstStyle/>
          <a:p>
            <a:pPr marL="274320" indent="-274320">
              <a:spcBef>
                <a:spcPts val="300"/>
              </a:spcBef>
            </a:pPr>
            <a:r>
              <a:rPr lang="en-US" sz="2000" dirty="0" smtClean="0"/>
              <a:t>XVR relies on the services of a low-level real-time rendering library in order to generate pictures of the virtual scene during each frame.</a:t>
            </a:r>
          </a:p>
          <a:p>
            <a:pPr marL="274320" indent="-274320">
              <a:spcBef>
                <a:spcPts val="300"/>
              </a:spcBef>
            </a:pPr>
            <a:r>
              <a:rPr lang="en-US" sz="2000" dirty="0" smtClean="0"/>
              <a:t>This low-level library is what we call </a:t>
            </a:r>
            <a:r>
              <a:rPr lang="en-US" sz="2000" b="1" dirty="0" smtClean="0"/>
              <a:t>engine</a:t>
            </a:r>
            <a:r>
              <a:rPr lang="en-US" sz="2000" dirty="0" smtClean="0"/>
              <a:t>.</a:t>
            </a:r>
          </a:p>
          <a:p>
            <a:pPr marL="274320" indent="-274320">
              <a:spcBef>
                <a:spcPts val="300"/>
              </a:spcBef>
            </a:pPr>
            <a:r>
              <a:rPr lang="en-US" sz="2000" dirty="0" smtClean="0"/>
              <a:t>The engine present in the current version of XVR is called </a:t>
            </a:r>
            <a:r>
              <a:rPr lang="en-US" sz="2000" b="1" dirty="0" smtClean="0"/>
              <a:t>VRLib</a:t>
            </a:r>
            <a:r>
              <a:rPr lang="en-US" sz="2000" dirty="0" smtClean="0"/>
              <a:t> (Virtual Reality Library).</a:t>
            </a:r>
          </a:p>
          <a:p>
            <a:pPr marL="274320" indent="-274320">
              <a:spcBef>
                <a:spcPts val="300"/>
              </a:spcBef>
            </a:pPr>
            <a:r>
              <a:rPr lang="en-US" sz="2000" dirty="0" smtClean="0"/>
              <a:t>It is written in pure C++ and uses the OpenGL interface to the graphics hardware.</a:t>
            </a:r>
          </a:p>
        </p:txBody>
      </p:sp>
      <p:sp>
        <p:nvSpPr>
          <p:cNvPr id="4" name="Titolo 1"/>
          <p:cNvSpPr txBox="1">
            <a:spLocks/>
          </p:cNvSpPr>
          <p:nvPr/>
        </p:nvSpPr>
        <p:spPr>
          <a:xfrm>
            <a:off x="990600" y="533400"/>
            <a:ext cx="7391400" cy="6858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dirty="0" smtClean="0">
                <a:ln>
                  <a:noFill/>
                </a:ln>
                <a:solidFill>
                  <a:srgbClr val="5A0000"/>
                </a:solidFill>
                <a:effectLst/>
                <a:uLnTx/>
                <a:uFillTx/>
                <a:latin typeface="+mj-lt"/>
                <a:ea typeface="+mj-ea"/>
                <a:cs typeface="+mj-cs"/>
              </a:rPr>
              <a:t>Why a new engine? [1]</a:t>
            </a:r>
          </a:p>
        </p:txBody>
      </p:sp>
      <p:sp>
        <p:nvSpPr>
          <p:cNvPr id="5" name="CasellaDiTesto 4"/>
          <p:cNvSpPr txBox="1"/>
          <p:nvPr/>
        </p:nvSpPr>
        <p:spPr>
          <a:xfrm>
            <a:off x="0" y="6488668"/>
            <a:ext cx="1905000" cy="369332"/>
          </a:xfrm>
          <a:prstGeom prst="rect">
            <a:avLst/>
          </a:prstGeom>
          <a:solidFill>
            <a:schemeClr val="tx1">
              <a:alpha val="50000"/>
            </a:schemeClr>
          </a:solidFill>
        </p:spPr>
        <p:txBody>
          <a:bodyPr wrap="square" rtlCol="0" anchor="b" anchorCtr="0">
            <a:spAutoFit/>
          </a:bodyPr>
          <a:lstStyle/>
          <a:p>
            <a:pPr algn="ctr"/>
            <a:r>
              <a:rPr lang="en-US" dirty="0" smtClean="0">
                <a:solidFill>
                  <a:schemeClr val="bg1"/>
                </a:solidFill>
              </a:rPr>
              <a:t>Daniele Giannetti</a:t>
            </a:r>
            <a:endParaRPr lang="en-US" dirty="0">
              <a:solidFill>
                <a:schemeClr val="bg1"/>
              </a:solidFill>
            </a:endParaRPr>
          </a:p>
        </p:txBody>
      </p:sp>
      <p:sp>
        <p:nvSpPr>
          <p:cNvPr id="8" name="Segnaposto numero diapositiva 7"/>
          <p:cNvSpPr>
            <a:spLocks noGrp="1"/>
          </p:cNvSpPr>
          <p:nvPr>
            <p:ph type="sldNum" sz="quarter" idx="12"/>
          </p:nvPr>
        </p:nvSpPr>
        <p:spPr>
          <a:xfrm>
            <a:off x="8763000" y="6492875"/>
            <a:ext cx="381000" cy="365125"/>
          </a:xfrm>
          <a:solidFill>
            <a:schemeClr val="tx1">
              <a:alpha val="50000"/>
            </a:schemeClr>
          </a:solidFill>
        </p:spPr>
        <p:txBody>
          <a:bodyPr/>
          <a:lstStyle/>
          <a:p>
            <a:pPr algn="ctr"/>
            <a:r>
              <a:rPr lang="en-US" sz="1400" dirty="0" smtClean="0">
                <a:solidFill>
                  <a:schemeClr val="bg1"/>
                </a:solidFill>
              </a:rPr>
              <a:t>1</a:t>
            </a:r>
            <a:endParaRPr lang="en-US" sz="1400" dirty="0">
              <a:solidFill>
                <a:schemeClr val="bg1"/>
              </a:solidFill>
            </a:endParaRPr>
          </a:p>
        </p:txBody>
      </p:sp>
      <p:sp>
        <p:nvSpPr>
          <p:cNvPr id="9" name="Rettangolo 8"/>
          <p:cNvSpPr/>
          <p:nvPr/>
        </p:nvSpPr>
        <p:spPr bwMode="auto">
          <a:xfrm>
            <a:off x="3609977" y="4622800"/>
            <a:ext cx="1254125" cy="922337"/>
          </a:xfrm>
          <a:prstGeom prst="rect">
            <a:avLst/>
          </a:prstGeom>
          <a:solidFill>
            <a:srgbClr val="6FA0DB"/>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lIns="91303" tIns="45651" rIns="91303" bIns="45651" anchor="ctr"/>
          <a:lstStyle/>
          <a:p>
            <a:pPr algn="ctr">
              <a:defRPr/>
            </a:pPr>
            <a:r>
              <a:rPr lang="en-US" sz="1600" b="1" dirty="0">
                <a:latin typeface="+mj-lt"/>
              </a:rPr>
              <a:t>XVR Engine</a:t>
            </a:r>
          </a:p>
        </p:txBody>
      </p:sp>
      <p:sp>
        <p:nvSpPr>
          <p:cNvPr id="10" name="Rettangolo 9"/>
          <p:cNvSpPr/>
          <p:nvPr/>
        </p:nvSpPr>
        <p:spPr bwMode="auto">
          <a:xfrm>
            <a:off x="5108577" y="4622800"/>
            <a:ext cx="1609725" cy="922337"/>
          </a:xfrm>
          <a:prstGeom prst="rect">
            <a:avLst/>
          </a:prstGeom>
          <a:solidFill>
            <a:srgbClr val="6FA0DB"/>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lIns="91303" tIns="45651" rIns="91303" bIns="45651" anchor="ctr"/>
          <a:lstStyle/>
          <a:p>
            <a:pPr algn="ctr">
              <a:defRPr/>
            </a:pPr>
            <a:r>
              <a:rPr lang="en-US" sz="1600" b="1" dirty="0">
                <a:latin typeface="+mj-lt"/>
              </a:rPr>
              <a:t>VRLib</a:t>
            </a:r>
          </a:p>
        </p:txBody>
      </p:sp>
      <p:sp>
        <p:nvSpPr>
          <p:cNvPr id="11" name="Ovale 10"/>
          <p:cNvSpPr/>
          <p:nvPr/>
        </p:nvSpPr>
        <p:spPr bwMode="auto">
          <a:xfrm>
            <a:off x="7088189" y="4527021"/>
            <a:ext cx="1319212" cy="1116013"/>
          </a:xfrm>
          <a:prstGeom prst="ellipse">
            <a:avLst/>
          </a:prstGeom>
          <a:solidFill>
            <a:srgbClr val="FF5F2D"/>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lIns="91303" tIns="45651" rIns="91303" bIns="45651" anchor="ctr"/>
          <a:lstStyle/>
          <a:p>
            <a:pPr algn="ctr">
              <a:defRPr/>
            </a:pPr>
            <a:r>
              <a:rPr lang="en-US" sz="1600" b="1" dirty="0" smtClean="0">
                <a:latin typeface="+mj-lt"/>
              </a:rPr>
              <a:t>OpenGL</a:t>
            </a:r>
            <a:endParaRPr lang="en-US" b="1" dirty="0">
              <a:latin typeface="+mj-lt"/>
            </a:endParaRPr>
          </a:p>
        </p:txBody>
      </p:sp>
      <p:sp>
        <p:nvSpPr>
          <p:cNvPr id="12" name="Rettangolo 11"/>
          <p:cNvSpPr/>
          <p:nvPr/>
        </p:nvSpPr>
        <p:spPr bwMode="auto">
          <a:xfrm>
            <a:off x="3492502" y="4502150"/>
            <a:ext cx="3327400" cy="1439862"/>
          </a:xfrm>
          <a:prstGeom prst="rect">
            <a:avLst/>
          </a:prstGeom>
          <a:noFill/>
          <a:ln w="3175" cap="flat" cmpd="sng" algn="ctr">
            <a:solidFill>
              <a:schemeClr val="tx1"/>
            </a:solidFill>
            <a:prstDash val="dash"/>
            <a:round/>
            <a:headEnd type="none" w="med" len="med"/>
            <a:tailEnd type="none" w="med" len="med"/>
          </a:ln>
          <a:effectLst/>
        </p:spPr>
        <p:txBody>
          <a:bodyPr lIns="91303" tIns="45651" rIns="91303" bIns="45651" anchor="b"/>
          <a:lstStyle/>
          <a:p>
            <a:pPr algn="ctr">
              <a:defRPr/>
            </a:pPr>
            <a:r>
              <a:rPr lang="en-US" sz="1400" b="1" dirty="0">
                <a:latin typeface="+mj-lt"/>
              </a:rPr>
              <a:t>Part of the XVR Virtual Machine</a:t>
            </a:r>
          </a:p>
        </p:txBody>
      </p:sp>
      <p:cxnSp>
        <p:nvCxnSpPr>
          <p:cNvPr id="13" name="Connettore 2 18"/>
          <p:cNvCxnSpPr>
            <a:cxnSpLocks noChangeShapeType="1"/>
            <a:stCxn id="9" idx="3"/>
            <a:endCxn id="10" idx="1"/>
          </p:cNvCxnSpPr>
          <p:nvPr/>
        </p:nvCxnSpPr>
        <p:spPr bwMode="auto">
          <a:xfrm>
            <a:off x="4864102" y="5084762"/>
            <a:ext cx="244475" cy="1588"/>
          </a:xfrm>
          <a:prstGeom prst="straightConnector1">
            <a:avLst/>
          </a:prstGeom>
          <a:noFill/>
          <a:ln w="3175" algn="ctr">
            <a:solidFill>
              <a:schemeClr val="tx1"/>
            </a:solidFill>
            <a:round/>
            <a:headEnd/>
            <a:tailEnd type="triangle" w="med" len="med"/>
          </a:ln>
        </p:spPr>
      </p:cxnSp>
      <p:cxnSp>
        <p:nvCxnSpPr>
          <p:cNvPr id="14" name="Connettore 2 21"/>
          <p:cNvCxnSpPr>
            <a:cxnSpLocks noChangeShapeType="1"/>
            <a:stCxn id="10" idx="3"/>
            <a:endCxn id="11" idx="2"/>
          </p:cNvCxnSpPr>
          <p:nvPr/>
        </p:nvCxnSpPr>
        <p:spPr bwMode="auto">
          <a:xfrm>
            <a:off x="6718302" y="5083969"/>
            <a:ext cx="369887" cy="1059"/>
          </a:xfrm>
          <a:prstGeom prst="straightConnector1">
            <a:avLst/>
          </a:prstGeom>
          <a:noFill/>
          <a:ln w="3175" algn="ctr">
            <a:solidFill>
              <a:schemeClr val="tx1"/>
            </a:solidFill>
            <a:round/>
            <a:headEnd/>
            <a:tailEnd type="triangle" w="med" len="med"/>
          </a:ln>
        </p:spPr>
      </p:cxnSp>
      <p:pic>
        <p:nvPicPr>
          <p:cNvPr id="15" name="Picture 11"/>
          <p:cNvPicPr>
            <a:picLocks noChangeAspect="1" noChangeArrowheads="1"/>
          </p:cNvPicPr>
          <p:nvPr/>
        </p:nvPicPr>
        <p:blipFill>
          <a:blip r:embed="rId3" cstate="print"/>
          <a:srcRect/>
          <a:stretch>
            <a:fillRect/>
          </a:stretch>
        </p:blipFill>
        <p:spPr bwMode="auto">
          <a:xfrm>
            <a:off x="625477" y="4191000"/>
            <a:ext cx="2574925" cy="1952625"/>
          </a:xfrm>
          <a:prstGeom prst="rect">
            <a:avLst/>
          </a:prstGeom>
          <a:noFill/>
          <a:ln w="9525">
            <a:noFill/>
            <a:miter lim="800000"/>
            <a:headEnd/>
            <a:tailEnd/>
          </a:ln>
        </p:spPr>
      </p:pic>
      <p:cxnSp>
        <p:nvCxnSpPr>
          <p:cNvPr id="16" name="Connettore 2 13"/>
          <p:cNvCxnSpPr>
            <a:cxnSpLocks noChangeShapeType="1"/>
          </p:cNvCxnSpPr>
          <p:nvPr/>
        </p:nvCxnSpPr>
        <p:spPr bwMode="auto">
          <a:xfrm>
            <a:off x="3214689" y="5095875"/>
            <a:ext cx="263525" cy="0"/>
          </a:xfrm>
          <a:prstGeom prst="straightConnector1">
            <a:avLst/>
          </a:prstGeom>
          <a:noFill/>
          <a:ln w="3175" algn="ctr">
            <a:solidFill>
              <a:schemeClr val="tx1"/>
            </a:solidFill>
            <a:round/>
            <a:headEnd/>
            <a:tailEnd type="triangle" w="med" len="med"/>
          </a:ln>
        </p:spPr>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391400" cy="685800"/>
          </a:xfrm>
          <a:effectLst>
            <a:outerShdw blurRad="50800" dist="38100" dir="5400000" algn="t" rotWithShape="0">
              <a:schemeClr val="tx1">
                <a:alpha val="40000"/>
              </a:schemeClr>
            </a:outerShdw>
          </a:effectLst>
        </p:spPr>
        <p:txBody>
          <a:bodyPr>
            <a:noAutofit/>
          </a:bodyPr>
          <a:lstStyle/>
          <a:p>
            <a:pPr algn="l"/>
            <a:r>
              <a:rPr lang="en-US" dirty="0" smtClean="0">
                <a:solidFill>
                  <a:srgbClr val="5A0000"/>
                </a:solidFill>
              </a:rPr>
              <a:t>Physical Simulation</a:t>
            </a:r>
            <a:endParaRPr lang="en-US" dirty="0">
              <a:solidFill>
                <a:srgbClr val="5A0000"/>
              </a:solidFill>
            </a:endParaRPr>
          </a:p>
        </p:txBody>
      </p:sp>
      <p:sp>
        <p:nvSpPr>
          <p:cNvPr id="4" name="Titolo 1"/>
          <p:cNvSpPr txBox="1">
            <a:spLocks/>
          </p:cNvSpPr>
          <p:nvPr/>
        </p:nvSpPr>
        <p:spPr>
          <a:xfrm>
            <a:off x="990600" y="533400"/>
            <a:ext cx="7391400" cy="6858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200" dirty="0" smtClean="0">
                <a:solidFill>
                  <a:srgbClr val="5A0000"/>
                </a:solidFill>
                <a:latin typeface="+mj-lt"/>
                <a:ea typeface="+mj-ea"/>
                <a:cs typeface="+mj-cs"/>
              </a:rPr>
              <a:t>Results</a:t>
            </a:r>
            <a:endParaRPr kumimoji="0" lang="en-US" sz="3200" b="0" i="0" u="none" strike="noStrike" kern="1200" cap="none" spc="0" normalizeH="0" baseline="0" dirty="0" smtClean="0">
              <a:ln>
                <a:noFill/>
              </a:ln>
              <a:solidFill>
                <a:srgbClr val="5A0000"/>
              </a:solidFill>
              <a:effectLst/>
              <a:uLnTx/>
              <a:uFillTx/>
              <a:latin typeface="+mj-lt"/>
              <a:ea typeface="+mj-ea"/>
              <a:cs typeface="+mj-cs"/>
            </a:endParaRPr>
          </a:p>
        </p:txBody>
      </p:sp>
      <p:sp>
        <p:nvSpPr>
          <p:cNvPr id="5" name="CasellaDiTesto 4"/>
          <p:cNvSpPr txBox="1"/>
          <p:nvPr/>
        </p:nvSpPr>
        <p:spPr>
          <a:xfrm>
            <a:off x="0" y="6488668"/>
            <a:ext cx="1905000" cy="369332"/>
          </a:xfrm>
          <a:prstGeom prst="rect">
            <a:avLst/>
          </a:prstGeom>
          <a:solidFill>
            <a:schemeClr val="tx1">
              <a:alpha val="50000"/>
            </a:schemeClr>
          </a:solidFill>
        </p:spPr>
        <p:txBody>
          <a:bodyPr wrap="square" rtlCol="0" anchor="b" anchorCtr="0">
            <a:spAutoFit/>
          </a:bodyPr>
          <a:lstStyle/>
          <a:p>
            <a:pPr algn="ctr"/>
            <a:r>
              <a:rPr lang="en-US" dirty="0" smtClean="0">
                <a:solidFill>
                  <a:schemeClr val="bg1"/>
                </a:solidFill>
              </a:rPr>
              <a:t>Daniele Giannetti</a:t>
            </a:r>
            <a:endParaRPr lang="en-US" dirty="0">
              <a:solidFill>
                <a:schemeClr val="bg1"/>
              </a:solidFill>
            </a:endParaRPr>
          </a:p>
        </p:txBody>
      </p:sp>
      <p:sp>
        <p:nvSpPr>
          <p:cNvPr id="8" name="Segnaposto numero diapositiva 7"/>
          <p:cNvSpPr>
            <a:spLocks noGrp="1"/>
          </p:cNvSpPr>
          <p:nvPr>
            <p:ph type="sldNum" sz="quarter" idx="12"/>
          </p:nvPr>
        </p:nvSpPr>
        <p:spPr>
          <a:xfrm>
            <a:off x="8763000" y="6492875"/>
            <a:ext cx="381000" cy="365125"/>
          </a:xfrm>
          <a:solidFill>
            <a:schemeClr val="tx1">
              <a:alpha val="50000"/>
            </a:schemeClr>
          </a:solidFill>
        </p:spPr>
        <p:txBody>
          <a:bodyPr/>
          <a:lstStyle/>
          <a:p>
            <a:pPr algn="ctr"/>
            <a:r>
              <a:rPr lang="en-US" sz="1400" dirty="0" smtClean="0">
                <a:solidFill>
                  <a:schemeClr val="bg1"/>
                </a:solidFill>
              </a:rPr>
              <a:t>19</a:t>
            </a:r>
            <a:endParaRPr lang="en-US" sz="1400" dirty="0">
              <a:solidFill>
                <a:schemeClr val="bg1"/>
              </a:solidFill>
            </a:endParaRPr>
          </a:p>
        </p:txBody>
      </p:sp>
      <p:pic>
        <p:nvPicPr>
          <p:cNvPr id="10" name="physics.avi">
            <a:hlinkClick r:id="" action="ppaction://media"/>
          </p:cNvPr>
          <p:cNvPicPr>
            <a:picLocks noRot="1" noChangeAspect="1"/>
          </p:cNvPicPr>
          <p:nvPr>
            <a:videoFile r:link="rId1"/>
          </p:nvPr>
        </p:nvPicPr>
        <p:blipFill>
          <a:blip r:embed="rId4" cstate="print"/>
          <a:stretch>
            <a:fillRect/>
          </a:stretch>
        </p:blipFill>
        <p:spPr>
          <a:xfrm>
            <a:off x="2514600" y="1657350"/>
            <a:ext cx="6096000" cy="4535424"/>
          </a:xfrm>
          <a:prstGeom prst="rect">
            <a:avLst/>
          </a:prstGeom>
        </p:spPr>
      </p:pic>
      <p:sp>
        <p:nvSpPr>
          <p:cNvPr id="13" name="Segnaposto contenuto 2"/>
          <p:cNvSpPr txBox="1">
            <a:spLocks/>
          </p:cNvSpPr>
          <p:nvPr/>
        </p:nvSpPr>
        <p:spPr>
          <a:xfrm>
            <a:off x="304800" y="1828800"/>
            <a:ext cx="1981200" cy="2286001"/>
          </a:xfrm>
          <a:prstGeom prst="rect">
            <a:avLst/>
          </a:prstGeom>
        </p:spPr>
        <p:txBody>
          <a:bodyPr vert="horz" lIns="91440" tIns="45720" rIns="91440" bIns="45720" rtlCol="0">
            <a:normAutofit/>
          </a:bodyPr>
          <a:lstStyle/>
          <a:p>
            <a:pPr marR="0" lvl="0" algn="r" defTabSz="914400" rtl="0" eaLnBrk="1" fontAlgn="auto" latinLnBrk="0" hangingPunct="1">
              <a:lnSpc>
                <a:spcPct val="100000"/>
              </a:lnSpc>
              <a:spcBef>
                <a:spcPts val="300"/>
              </a:spcBef>
              <a:spcAft>
                <a:spcPts val="0"/>
              </a:spcAft>
              <a:buClrTx/>
              <a:buSzTx/>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Complex</a:t>
            </a:r>
            <a:r>
              <a:rPr kumimoji="0" lang="en-US" sz="2000" b="0" i="0" u="none" strike="noStrike" kern="1200" cap="none" spc="0" normalizeH="0" noProof="0" dirty="0" smtClean="0">
                <a:ln>
                  <a:noFill/>
                </a:ln>
                <a:solidFill>
                  <a:schemeClr val="tx1"/>
                </a:solidFill>
                <a:effectLst/>
                <a:uLnTx/>
                <a:uFillTx/>
                <a:latin typeface="+mn-lt"/>
                <a:ea typeface="+mn-ea"/>
                <a:cs typeface="+mn-cs"/>
              </a:rPr>
              <a:t> physically animated scenes are easily handled with the VR3Lib.</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5" name="Segnaposto contenuto 2"/>
          <p:cNvSpPr txBox="1">
            <a:spLocks/>
          </p:cNvSpPr>
          <p:nvPr/>
        </p:nvSpPr>
        <p:spPr>
          <a:xfrm>
            <a:off x="285750" y="3952874"/>
            <a:ext cx="1981200" cy="2447926"/>
          </a:xfrm>
          <a:prstGeom prst="rect">
            <a:avLst/>
          </a:prstGeom>
        </p:spPr>
        <p:txBody>
          <a:bodyPr vert="horz" lIns="91440" tIns="45720" rIns="91440" bIns="45720" rtlCol="0">
            <a:normAutofit/>
          </a:bodyPr>
          <a:lstStyle/>
          <a:p>
            <a:pPr marR="0" lvl="0" algn="r" defTabSz="914400" rtl="0" eaLnBrk="1" fontAlgn="auto" latinLnBrk="0" hangingPunct="1">
              <a:lnSpc>
                <a:spcPct val="100000"/>
              </a:lnSpc>
              <a:spcBef>
                <a:spcPts val="300"/>
              </a:spcBef>
              <a:spcAft>
                <a:spcPts val="0"/>
              </a:spcAft>
              <a:buClrTx/>
              <a:buSzTx/>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Physical simulation will hardly ever affect frame rate if</a:t>
            </a:r>
            <a:r>
              <a:rPr kumimoji="0" lang="en-US" sz="2000" b="0" i="0" u="none" strike="noStrike" kern="1200" cap="none" spc="0" normalizeH="0" noProof="0" dirty="0" smtClean="0">
                <a:ln>
                  <a:noFill/>
                </a:ln>
                <a:solidFill>
                  <a:schemeClr val="tx1"/>
                </a:solidFill>
                <a:effectLst/>
                <a:uLnTx/>
                <a:uFillTx/>
                <a:latin typeface="+mn-lt"/>
                <a:ea typeface="+mn-ea"/>
                <a:cs typeface="+mn-cs"/>
              </a:rPr>
              <a:t> a multicore processor is available.</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534"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repeatCount="indefinite" fill="hold" display="0">
                  <p:stCondLst>
                    <p:cond delay="indefinite"/>
                  </p:stCondLst>
                  <p:endCondLst>
                    <p:cond evt="onNext" delay="0">
                      <p:tgtEl>
                        <p:sldTgt/>
                      </p:tgtEl>
                    </p:cond>
                    <p:cond evt="onPrev" delay="0">
                      <p:tgtEl>
                        <p:sldTgt/>
                      </p:tgtEl>
                    </p:cond>
                  </p:end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391400" cy="685800"/>
          </a:xfrm>
          <a:effectLst>
            <a:outerShdw blurRad="50800" dist="38100" dir="5400000" algn="t" rotWithShape="0">
              <a:schemeClr val="tx1">
                <a:alpha val="40000"/>
              </a:schemeClr>
            </a:outerShdw>
          </a:effectLst>
        </p:spPr>
        <p:txBody>
          <a:bodyPr>
            <a:noAutofit/>
          </a:bodyPr>
          <a:lstStyle/>
          <a:p>
            <a:pPr algn="l"/>
            <a:r>
              <a:rPr lang="en-US" dirty="0" smtClean="0">
                <a:solidFill>
                  <a:srgbClr val="5A0000"/>
                </a:solidFill>
              </a:rPr>
              <a:t>Exporting AAM Files</a:t>
            </a:r>
            <a:endParaRPr lang="en-US" dirty="0">
              <a:solidFill>
                <a:srgbClr val="5A0000"/>
              </a:solidFill>
            </a:endParaRPr>
          </a:p>
        </p:txBody>
      </p:sp>
      <p:sp>
        <p:nvSpPr>
          <p:cNvPr id="4" name="Titolo 1"/>
          <p:cNvSpPr txBox="1">
            <a:spLocks/>
          </p:cNvSpPr>
          <p:nvPr/>
        </p:nvSpPr>
        <p:spPr>
          <a:xfrm>
            <a:off x="990600" y="533400"/>
            <a:ext cx="7391400" cy="6858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200" b="0" i="0" u="none" strike="noStrike" kern="1200" cap="none" spc="0" normalizeH="0" baseline="0" dirty="0" smtClean="0">
              <a:ln>
                <a:noFill/>
              </a:ln>
              <a:solidFill>
                <a:srgbClr val="5A0000"/>
              </a:solidFill>
              <a:effectLst/>
              <a:uLnTx/>
              <a:uFillTx/>
              <a:latin typeface="+mj-lt"/>
              <a:ea typeface="+mj-ea"/>
              <a:cs typeface="+mj-cs"/>
            </a:endParaRPr>
          </a:p>
        </p:txBody>
      </p:sp>
      <p:sp>
        <p:nvSpPr>
          <p:cNvPr id="5" name="CasellaDiTesto 4"/>
          <p:cNvSpPr txBox="1"/>
          <p:nvPr/>
        </p:nvSpPr>
        <p:spPr>
          <a:xfrm>
            <a:off x="0" y="6488668"/>
            <a:ext cx="1905000" cy="369332"/>
          </a:xfrm>
          <a:prstGeom prst="rect">
            <a:avLst/>
          </a:prstGeom>
          <a:solidFill>
            <a:schemeClr val="tx1">
              <a:alpha val="50000"/>
            </a:schemeClr>
          </a:solidFill>
        </p:spPr>
        <p:txBody>
          <a:bodyPr wrap="square" rtlCol="0" anchor="b" anchorCtr="0">
            <a:spAutoFit/>
          </a:bodyPr>
          <a:lstStyle/>
          <a:p>
            <a:pPr algn="ctr"/>
            <a:r>
              <a:rPr lang="en-US" dirty="0" smtClean="0">
                <a:solidFill>
                  <a:schemeClr val="bg1"/>
                </a:solidFill>
              </a:rPr>
              <a:t>Daniele Giannetti</a:t>
            </a:r>
            <a:endParaRPr lang="en-US" dirty="0">
              <a:solidFill>
                <a:schemeClr val="bg1"/>
              </a:solidFill>
            </a:endParaRPr>
          </a:p>
        </p:txBody>
      </p:sp>
      <p:sp>
        <p:nvSpPr>
          <p:cNvPr id="8" name="Segnaposto numero diapositiva 7"/>
          <p:cNvSpPr>
            <a:spLocks noGrp="1"/>
          </p:cNvSpPr>
          <p:nvPr>
            <p:ph type="sldNum" sz="quarter" idx="12"/>
          </p:nvPr>
        </p:nvSpPr>
        <p:spPr>
          <a:xfrm>
            <a:off x="8763000" y="6492875"/>
            <a:ext cx="381000" cy="365125"/>
          </a:xfrm>
          <a:solidFill>
            <a:schemeClr val="tx1">
              <a:alpha val="50000"/>
            </a:schemeClr>
          </a:solidFill>
        </p:spPr>
        <p:txBody>
          <a:bodyPr/>
          <a:lstStyle/>
          <a:p>
            <a:pPr algn="ctr"/>
            <a:r>
              <a:rPr lang="en-US" sz="1400" dirty="0" smtClean="0">
                <a:solidFill>
                  <a:schemeClr val="bg1"/>
                </a:solidFill>
              </a:rPr>
              <a:t>20</a:t>
            </a:r>
            <a:endParaRPr lang="en-US" sz="1400" dirty="0">
              <a:solidFill>
                <a:schemeClr val="bg1"/>
              </a:solidFill>
            </a:endParaRPr>
          </a:p>
        </p:txBody>
      </p:sp>
      <p:sp>
        <p:nvSpPr>
          <p:cNvPr id="9" name="Segnaposto contenuto 2"/>
          <p:cNvSpPr>
            <a:spLocks noGrp="1"/>
          </p:cNvSpPr>
          <p:nvPr>
            <p:ph idx="1"/>
          </p:nvPr>
        </p:nvSpPr>
        <p:spPr>
          <a:xfrm>
            <a:off x="762000" y="990600"/>
            <a:ext cx="7924800" cy="1066800"/>
          </a:xfrm>
        </p:spPr>
        <p:txBody>
          <a:bodyPr>
            <a:normAutofit/>
          </a:bodyPr>
          <a:lstStyle/>
          <a:p>
            <a:pPr marL="0" indent="0">
              <a:spcBef>
                <a:spcPts val="300"/>
              </a:spcBef>
              <a:buNone/>
            </a:pPr>
            <a:r>
              <a:rPr lang="en-US" sz="2000" dirty="0" smtClean="0"/>
              <a:t>The new 3ds Max exportation </a:t>
            </a:r>
            <a:r>
              <a:rPr lang="en-US" sz="2000" dirty="0" err="1" smtClean="0"/>
              <a:t>plugin</a:t>
            </a:r>
            <a:r>
              <a:rPr lang="en-US" sz="2000" dirty="0" smtClean="0"/>
              <a:t> must be used to produce AAM files to feed the new engine. Apart from physical properties, the updated </a:t>
            </a:r>
            <a:r>
              <a:rPr lang="en-US" sz="2000" dirty="0" err="1" smtClean="0"/>
              <a:t>plugin</a:t>
            </a:r>
            <a:r>
              <a:rPr lang="en-US" sz="2000" dirty="0" smtClean="0"/>
              <a:t> is also necessary to access the new texture-based shading techniques.</a:t>
            </a:r>
          </a:p>
        </p:txBody>
      </p:sp>
      <p:pic>
        <p:nvPicPr>
          <p:cNvPr id="11" name="Immagine 10" descr="3dsMaxAAM.png"/>
          <p:cNvPicPr>
            <a:picLocks noChangeAspect="1"/>
          </p:cNvPicPr>
          <p:nvPr/>
        </p:nvPicPr>
        <p:blipFill>
          <a:blip r:embed="rId4" cstate="print"/>
          <a:stretch>
            <a:fillRect/>
          </a:stretch>
        </p:blipFill>
        <p:spPr>
          <a:xfrm>
            <a:off x="2743200" y="2057400"/>
            <a:ext cx="3771565" cy="4419600"/>
          </a:xfrm>
          <a:prstGeom prst="rect">
            <a:avLst/>
          </a:prstGeom>
        </p:spPr>
      </p:pic>
      <p:sp>
        <p:nvSpPr>
          <p:cNvPr id="12" name="Segnaposto contenuto 2"/>
          <p:cNvSpPr txBox="1">
            <a:spLocks/>
          </p:cNvSpPr>
          <p:nvPr/>
        </p:nvSpPr>
        <p:spPr>
          <a:xfrm>
            <a:off x="190500" y="3352800"/>
            <a:ext cx="2438400" cy="1524000"/>
          </a:xfrm>
          <a:prstGeom prst="rect">
            <a:avLst/>
          </a:prstGeom>
          <a:ln w="3175">
            <a:solidFill>
              <a:schemeClr val="tx1"/>
            </a:solidFill>
          </a:ln>
        </p:spPr>
        <p:txBody>
          <a:bodyPr vert="horz" lIns="91440" tIns="45720" rIns="91440" bIns="45720" rtlCol="0">
            <a:normAutofit/>
          </a:bodyPr>
          <a:lstStyle/>
          <a:p>
            <a:pPr marR="0" lvl="0" algn="ctr" defTabSz="914400" rtl="0" eaLnBrk="1" fontAlgn="auto" latinLnBrk="0" hangingPunct="1">
              <a:lnSpc>
                <a:spcPct val="100000"/>
              </a:lnSpc>
              <a:spcBef>
                <a:spcPts val="300"/>
              </a:spcBef>
              <a:spcAft>
                <a:spcPts val="0"/>
              </a:spcAft>
              <a:buClrTx/>
              <a:buSzTx/>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Flag used to</a:t>
            </a:r>
            <a:r>
              <a:rPr kumimoji="0" lang="en-US" b="0" i="0" u="none" strike="noStrike" kern="1200" cap="none" spc="0" normalizeH="0" noProof="0" dirty="0" smtClean="0">
                <a:ln>
                  <a:noFill/>
                </a:ln>
                <a:solidFill>
                  <a:schemeClr val="tx1"/>
                </a:solidFill>
                <a:effectLst/>
                <a:uLnTx/>
                <a:uFillTx/>
                <a:latin typeface="+mn-lt"/>
                <a:ea typeface="+mn-ea"/>
                <a:cs typeface="+mn-cs"/>
              </a:rPr>
              <a:t> export physical properties (necessary for physical simulation of objects exported).</a:t>
            </a: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16" name="Forma 15"/>
          <p:cNvCxnSpPr>
            <a:stCxn id="12" idx="2"/>
          </p:cNvCxnSpPr>
          <p:nvPr/>
        </p:nvCxnSpPr>
        <p:spPr>
          <a:xfrm rot="16200000" flipH="1">
            <a:off x="1657350" y="4629150"/>
            <a:ext cx="1219200" cy="1714500"/>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Segnaposto contenuto 2"/>
          <p:cNvSpPr txBox="1">
            <a:spLocks/>
          </p:cNvSpPr>
          <p:nvPr/>
        </p:nvSpPr>
        <p:spPr>
          <a:xfrm>
            <a:off x="6629400" y="2362200"/>
            <a:ext cx="2362200" cy="1524000"/>
          </a:xfrm>
          <a:prstGeom prst="rect">
            <a:avLst/>
          </a:prstGeom>
          <a:ln w="3175">
            <a:solidFill>
              <a:schemeClr val="tx1"/>
            </a:solidFill>
          </a:ln>
        </p:spPr>
        <p:txBody>
          <a:bodyPr vert="horz" lIns="91440" tIns="45720" rIns="91440" bIns="45720" rtlCol="0">
            <a:normAutofit/>
          </a:bodyPr>
          <a:lstStyle/>
          <a:p>
            <a:pPr marR="0" lvl="0" algn="ctr" defTabSz="914400" rtl="0" eaLnBrk="1" fontAlgn="auto" latinLnBrk="0" hangingPunct="1">
              <a:lnSpc>
                <a:spcPct val="100000"/>
              </a:lnSpc>
              <a:spcBef>
                <a:spcPts val="300"/>
              </a:spcBef>
              <a:spcAft>
                <a:spcPts val="0"/>
              </a:spcAft>
              <a:buClrTx/>
              <a:buSzTx/>
              <a:tabLst/>
              <a:defRPr/>
            </a:pPr>
            <a:r>
              <a:rPr lang="en-US" dirty="0" smtClean="0"/>
              <a:t>Controls to export textures for the new techniques (normal and displacement mapping).</a:t>
            </a: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20" name="Forma 19"/>
          <p:cNvCxnSpPr>
            <a:stCxn id="17" idx="2"/>
          </p:cNvCxnSpPr>
          <p:nvPr/>
        </p:nvCxnSpPr>
        <p:spPr>
          <a:xfrm rot="5400000">
            <a:off x="6534150" y="3600450"/>
            <a:ext cx="990600" cy="1562100"/>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Forma 22"/>
          <p:cNvCxnSpPr>
            <a:stCxn id="17" idx="2"/>
          </p:cNvCxnSpPr>
          <p:nvPr/>
        </p:nvCxnSpPr>
        <p:spPr>
          <a:xfrm rot="5400000">
            <a:off x="6381750" y="3752850"/>
            <a:ext cx="1295400" cy="1562100"/>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391400" cy="685800"/>
          </a:xfrm>
          <a:effectLst>
            <a:outerShdw blurRad="50800" dist="38100" dir="5400000" algn="t" rotWithShape="0">
              <a:schemeClr val="tx1">
                <a:alpha val="40000"/>
              </a:schemeClr>
            </a:outerShdw>
          </a:effectLst>
        </p:spPr>
        <p:txBody>
          <a:bodyPr>
            <a:noAutofit/>
          </a:bodyPr>
          <a:lstStyle/>
          <a:p>
            <a:pPr algn="l"/>
            <a:r>
              <a:rPr lang="en-US" dirty="0" smtClean="0">
                <a:solidFill>
                  <a:srgbClr val="5A0000"/>
                </a:solidFill>
              </a:rPr>
              <a:t>Conclusion and Future Work</a:t>
            </a:r>
            <a:endParaRPr lang="en-US" dirty="0">
              <a:solidFill>
                <a:srgbClr val="5A0000"/>
              </a:solidFill>
            </a:endParaRPr>
          </a:p>
        </p:txBody>
      </p:sp>
      <p:sp>
        <p:nvSpPr>
          <p:cNvPr id="4" name="Titolo 1"/>
          <p:cNvSpPr txBox="1">
            <a:spLocks/>
          </p:cNvSpPr>
          <p:nvPr/>
        </p:nvSpPr>
        <p:spPr>
          <a:xfrm>
            <a:off x="990600" y="533400"/>
            <a:ext cx="7391400" cy="6858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200" b="0" i="0" u="none" strike="noStrike" kern="1200" cap="none" spc="0" normalizeH="0" baseline="0" dirty="0" smtClean="0">
              <a:ln>
                <a:noFill/>
              </a:ln>
              <a:solidFill>
                <a:srgbClr val="5A0000"/>
              </a:solidFill>
              <a:effectLst/>
              <a:uLnTx/>
              <a:uFillTx/>
              <a:latin typeface="+mj-lt"/>
              <a:ea typeface="+mj-ea"/>
              <a:cs typeface="+mj-cs"/>
            </a:endParaRPr>
          </a:p>
        </p:txBody>
      </p:sp>
      <p:sp>
        <p:nvSpPr>
          <p:cNvPr id="5" name="CasellaDiTesto 4"/>
          <p:cNvSpPr txBox="1"/>
          <p:nvPr/>
        </p:nvSpPr>
        <p:spPr>
          <a:xfrm>
            <a:off x="0" y="6488668"/>
            <a:ext cx="1905000" cy="369332"/>
          </a:xfrm>
          <a:prstGeom prst="rect">
            <a:avLst/>
          </a:prstGeom>
          <a:solidFill>
            <a:schemeClr val="tx1">
              <a:alpha val="50000"/>
            </a:schemeClr>
          </a:solidFill>
        </p:spPr>
        <p:txBody>
          <a:bodyPr wrap="square" rtlCol="0" anchor="b" anchorCtr="0">
            <a:spAutoFit/>
          </a:bodyPr>
          <a:lstStyle/>
          <a:p>
            <a:pPr algn="ctr"/>
            <a:r>
              <a:rPr lang="en-US" dirty="0" smtClean="0">
                <a:solidFill>
                  <a:schemeClr val="bg1"/>
                </a:solidFill>
              </a:rPr>
              <a:t>Daniele Giannetti</a:t>
            </a:r>
            <a:endParaRPr lang="en-US" dirty="0">
              <a:solidFill>
                <a:schemeClr val="bg1"/>
              </a:solidFill>
            </a:endParaRPr>
          </a:p>
        </p:txBody>
      </p:sp>
      <p:sp>
        <p:nvSpPr>
          <p:cNvPr id="8" name="Segnaposto numero diapositiva 7"/>
          <p:cNvSpPr>
            <a:spLocks noGrp="1"/>
          </p:cNvSpPr>
          <p:nvPr>
            <p:ph type="sldNum" sz="quarter" idx="12"/>
          </p:nvPr>
        </p:nvSpPr>
        <p:spPr>
          <a:xfrm>
            <a:off x="8763000" y="6492875"/>
            <a:ext cx="381000" cy="365125"/>
          </a:xfrm>
          <a:solidFill>
            <a:schemeClr val="tx1">
              <a:alpha val="50000"/>
            </a:schemeClr>
          </a:solidFill>
        </p:spPr>
        <p:txBody>
          <a:bodyPr/>
          <a:lstStyle/>
          <a:p>
            <a:pPr algn="ctr"/>
            <a:r>
              <a:rPr lang="en-US" sz="1400" dirty="0" smtClean="0">
                <a:solidFill>
                  <a:schemeClr val="bg1"/>
                </a:solidFill>
              </a:rPr>
              <a:t>21</a:t>
            </a:r>
            <a:endParaRPr lang="en-US" sz="1400" dirty="0">
              <a:solidFill>
                <a:schemeClr val="bg1"/>
              </a:solidFill>
            </a:endParaRPr>
          </a:p>
        </p:txBody>
      </p:sp>
      <p:sp>
        <p:nvSpPr>
          <p:cNvPr id="14" name="Segnaposto contenuto 2"/>
          <p:cNvSpPr txBox="1">
            <a:spLocks/>
          </p:cNvSpPr>
          <p:nvPr/>
        </p:nvSpPr>
        <p:spPr>
          <a:xfrm>
            <a:off x="457200" y="1676400"/>
            <a:ext cx="8229600" cy="4495800"/>
          </a:xfrm>
          <a:prstGeom prst="rect">
            <a:avLst/>
          </a:prstGeom>
        </p:spPr>
        <p:txBody>
          <a:bodyPr vert="horz" lIns="91440" tIns="45720" rIns="91440" bIns="45720" rtlCol="0">
            <a:normAutofit/>
          </a:bodyPr>
          <a:lstStyle/>
          <a:p>
            <a:pPr marL="274320" lvl="0" indent="-274320">
              <a:spcBef>
                <a:spcPts val="1800"/>
              </a:spcBef>
              <a:buFont typeface="Arial" pitchFamily="34" charset="0"/>
              <a:buChar char="•"/>
            </a:pPr>
            <a:r>
              <a:rPr lang="en-US" sz="2000" dirty="0" smtClean="0"/>
              <a:t>The VR3Lib is not yet fully integrated in the XVR framework (work in progress).</a:t>
            </a:r>
          </a:p>
          <a:p>
            <a:pPr marL="274320" marR="0" lvl="0" indent="-274320" algn="l" defTabSz="914400" rtl="0" eaLnBrk="1" fontAlgn="auto" latinLnBrk="0" hangingPunct="1">
              <a:lnSpc>
                <a:spcPct val="100000"/>
              </a:lnSpc>
              <a:spcBef>
                <a:spcPts val="1800"/>
              </a:spcBef>
              <a:spcAft>
                <a:spcPts val="0"/>
              </a:spcAft>
              <a:buClrTx/>
              <a:buSzTx/>
              <a:buFont typeface="Arial" pitchFamily="34" charset="0"/>
              <a:buChar char="•"/>
              <a:tabLst/>
              <a:defRPr/>
            </a:pPr>
            <a:r>
              <a:rPr lang="en-US" sz="2000" dirty="0" smtClean="0"/>
              <a:t>More capabilities might be added to the new XVR engine before being distributed to the community (e.g. support to physical simulation of non-rigid bodies).</a:t>
            </a:r>
          </a:p>
          <a:p>
            <a:pPr marL="274320" marR="0" lvl="0" indent="-274320" algn="l" defTabSz="914400" rtl="0" eaLnBrk="1" fontAlgn="auto" latinLnBrk="0" hangingPunct="1">
              <a:lnSpc>
                <a:spcPct val="100000"/>
              </a:lnSpc>
              <a:spcBef>
                <a:spcPts val="1800"/>
              </a:spcBef>
              <a:spcAft>
                <a:spcPts val="0"/>
              </a:spcAft>
              <a:buClrTx/>
              <a:buSzTx/>
              <a:buFont typeface="Arial" pitchFamily="34" charset="0"/>
              <a:buChar char="•"/>
              <a:tabLst/>
              <a:defRPr/>
            </a:pPr>
            <a:r>
              <a:rPr lang="en-US" sz="2000" dirty="0" smtClean="0"/>
              <a:t>As the new engine was written using one of the latest OpenGL version (and only core functions), support to the functionalities is </a:t>
            </a:r>
            <a:r>
              <a:rPr lang="en-US" sz="2000" smtClean="0"/>
              <a:t>guaranteed </a:t>
            </a:r>
            <a:r>
              <a:rPr lang="en-US" sz="2000" smtClean="0"/>
              <a:t>for the </a:t>
            </a:r>
            <a:r>
              <a:rPr lang="en-US" sz="2000" dirty="0" smtClean="0"/>
              <a:t>future.</a:t>
            </a:r>
          </a:p>
          <a:p>
            <a:pPr marL="274320" marR="0" lvl="0" indent="-274320" algn="l" defTabSz="914400" rtl="0" eaLnBrk="1" fontAlgn="auto" latinLnBrk="0" hangingPunct="1">
              <a:lnSpc>
                <a:spcPct val="100000"/>
              </a:lnSpc>
              <a:spcBef>
                <a:spcPts val="1800"/>
              </a:spcBef>
              <a:spcAft>
                <a:spcPts val="0"/>
              </a:spcAft>
              <a:buClrTx/>
              <a:buSzTx/>
              <a:buFont typeface="Arial" pitchFamily="34" charset="0"/>
              <a:buChar char="•"/>
              <a:tabLst/>
              <a:defRPr/>
            </a:pPr>
            <a:r>
              <a:rPr lang="en-US" sz="2000" dirty="0" smtClean="0"/>
              <a:t>Some work still to do (e.g. add full support to animation and characters).</a:t>
            </a:r>
          </a:p>
          <a:p>
            <a:pPr marL="274320" marR="0" lvl="0" indent="-274320" algn="l" defTabSz="914400" rtl="0" eaLnBrk="1" fontAlgn="auto" latinLnBrk="0" hangingPunct="1">
              <a:lnSpc>
                <a:spcPct val="100000"/>
              </a:lnSpc>
              <a:spcBef>
                <a:spcPts val="1800"/>
              </a:spcBef>
              <a:spcAft>
                <a:spcPts val="0"/>
              </a:spcAft>
              <a:buClrTx/>
              <a:buSzTx/>
              <a:buFont typeface="Arial" pitchFamily="34" charset="0"/>
              <a:buChar char="•"/>
              <a:tabLst/>
              <a:defRPr/>
            </a:pPr>
            <a:r>
              <a:rPr lang="en-US" sz="2000" dirty="0" smtClean="0"/>
              <a:t>The new XVR version is currently being internally used for some research projects.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5" name="Titolo 1"/>
          <p:cNvSpPr txBox="1">
            <a:spLocks/>
          </p:cNvSpPr>
          <p:nvPr/>
        </p:nvSpPr>
        <p:spPr>
          <a:xfrm>
            <a:off x="685800" y="2206625"/>
            <a:ext cx="7772400" cy="2441575"/>
          </a:xfrm>
          <a:prstGeom prst="rect">
            <a:avLst/>
          </a:prstGeom>
        </p:spPr>
        <p:txBody>
          <a:bodyPr vert="horz" lIns="91440" tIns="45720" rIns="91440" bIns="45720" rtlCol="0" anchor="ctr">
            <a:normAutofit fontScale="97500"/>
            <a:scene3d>
              <a:camera prst="orthographicFront"/>
              <a:lightRig rig="morning" dir="t"/>
            </a:scene3d>
            <a:sp3d extrusionH="6350" prstMaterial="dkEdge">
              <a:bevelT w="50800" h="50800"/>
              <a:extrusionClr>
                <a:schemeClr val="bg1"/>
              </a:extrusion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5400" b="1" noProof="0" dirty="0">
                <a:ln w="9525" cap="rnd" cmpd="sng">
                  <a:solidFill>
                    <a:schemeClr val="tx1"/>
                  </a:solidFill>
                </a:ln>
                <a:solidFill>
                  <a:schemeClr val="bg1"/>
                </a:solidFill>
                <a:effectLst>
                  <a:outerShdw blurRad="50800" dist="38100" dir="5400000" algn="t" rotWithShape="0">
                    <a:schemeClr val="tx1">
                      <a:alpha val="40000"/>
                    </a:schemeClr>
                  </a:outerShdw>
                </a:effectLst>
                <a:latin typeface="+mj-lt"/>
                <a:ea typeface="+mj-ea"/>
                <a:cs typeface="+mj-cs"/>
              </a:rPr>
              <a:t>T</a:t>
            </a:r>
            <a:r>
              <a:rPr kumimoji="0" lang="en-US" sz="5400" b="1" i="0" u="none" strike="noStrike" kern="1200" spc="0" normalizeH="0" baseline="0" noProof="0" dirty="0" smtClean="0">
                <a:ln w="9525" cap="rnd" cmpd="sng">
                  <a:solidFill>
                    <a:schemeClr val="tx1"/>
                  </a:solidFill>
                </a:ln>
                <a:solidFill>
                  <a:schemeClr val="bg1"/>
                </a:solidFill>
                <a:effectLst>
                  <a:outerShdw blurRad="50800" dist="38100" dir="5400000" algn="t" rotWithShape="0">
                    <a:schemeClr val="tx1">
                      <a:alpha val="40000"/>
                    </a:schemeClr>
                  </a:outerShdw>
                </a:effectLst>
                <a:uLnTx/>
                <a:uFillTx/>
                <a:latin typeface="+mj-lt"/>
                <a:ea typeface="+mj-ea"/>
                <a:cs typeface="+mj-cs"/>
              </a:rPr>
              <a:t>hank </a:t>
            </a:r>
            <a:r>
              <a:rPr lang="en-US" sz="5400" b="1" dirty="0" smtClean="0">
                <a:ln w="9525" cap="rnd" cmpd="sng">
                  <a:solidFill>
                    <a:schemeClr val="tx1"/>
                  </a:solidFill>
                </a:ln>
                <a:solidFill>
                  <a:schemeClr val="bg1"/>
                </a:solidFill>
                <a:effectLst>
                  <a:outerShdw blurRad="50800" dist="38100" dir="5400000" algn="t" rotWithShape="0">
                    <a:schemeClr val="tx1">
                      <a:alpha val="40000"/>
                    </a:schemeClr>
                  </a:outerShdw>
                </a:effectLst>
                <a:latin typeface="+mj-lt"/>
                <a:ea typeface="+mj-ea"/>
                <a:cs typeface="+mj-cs"/>
              </a:rPr>
              <a:t>y</a:t>
            </a:r>
            <a:r>
              <a:rPr kumimoji="0" lang="en-US" sz="5400" b="1" i="0" u="none" strike="noStrike" kern="1200" spc="0" normalizeH="0" baseline="0" noProof="0" dirty="0" err="1" smtClean="0">
                <a:ln w="9525" cap="rnd" cmpd="sng">
                  <a:solidFill>
                    <a:schemeClr val="tx1"/>
                  </a:solidFill>
                </a:ln>
                <a:solidFill>
                  <a:schemeClr val="bg1"/>
                </a:solidFill>
                <a:effectLst>
                  <a:outerShdw blurRad="50800" dist="38100" dir="5400000" algn="t" rotWithShape="0">
                    <a:schemeClr val="tx1">
                      <a:alpha val="40000"/>
                    </a:schemeClr>
                  </a:outerShdw>
                </a:effectLst>
                <a:uLnTx/>
                <a:uFillTx/>
                <a:latin typeface="+mj-lt"/>
                <a:ea typeface="+mj-ea"/>
                <a:cs typeface="+mj-cs"/>
              </a:rPr>
              <a:t>ou</a:t>
            </a:r>
            <a:r>
              <a:rPr kumimoji="0" lang="en-US" sz="5400" b="1" i="0" u="none" strike="noStrike" kern="1200" cap="small" spc="0" normalizeH="0" baseline="0" noProof="0" dirty="0" smtClean="0">
                <a:ln w="9525" cap="rnd" cmpd="sng">
                  <a:solidFill>
                    <a:schemeClr val="tx1"/>
                  </a:solidFill>
                </a:ln>
                <a:solidFill>
                  <a:schemeClr val="bg1"/>
                </a:solidFill>
                <a:effectLst>
                  <a:outerShdw blurRad="50800" dist="38100" dir="5400000" algn="t" rotWithShape="0">
                    <a:schemeClr val="tx1">
                      <a:alpha val="40000"/>
                    </a:schemeClr>
                  </a:outerShdw>
                </a:effectLst>
                <a:uLnTx/>
                <a:uFillTx/>
                <a:latin typeface="+mj-lt"/>
                <a:ea typeface="+mj-ea"/>
                <a:cs typeface="+mj-cs"/>
              </a:rPr>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391400" cy="685800"/>
          </a:xfrm>
          <a:effectLst>
            <a:outerShdw blurRad="50800" dist="38100" dir="5400000" algn="t" rotWithShape="0">
              <a:schemeClr val="tx1">
                <a:alpha val="40000"/>
              </a:schemeClr>
            </a:outerShdw>
          </a:effectLst>
        </p:spPr>
        <p:txBody>
          <a:bodyPr>
            <a:noAutofit/>
          </a:bodyPr>
          <a:lstStyle/>
          <a:p>
            <a:pPr algn="l"/>
            <a:r>
              <a:rPr lang="en-US" dirty="0" smtClean="0">
                <a:solidFill>
                  <a:srgbClr val="5A0000"/>
                </a:solidFill>
              </a:rPr>
              <a:t>Introduction</a:t>
            </a:r>
            <a:endParaRPr lang="en-US" dirty="0">
              <a:solidFill>
                <a:srgbClr val="5A0000"/>
              </a:solidFill>
            </a:endParaRPr>
          </a:p>
        </p:txBody>
      </p:sp>
      <p:sp>
        <p:nvSpPr>
          <p:cNvPr id="3" name="Segnaposto contenuto 2"/>
          <p:cNvSpPr>
            <a:spLocks noGrp="1"/>
          </p:cNvSpPr>
          <p:nvPr>
            <p:ph idx="1"/>
          </p:nvPr>
        </p:nvSpPr>
        <p:spPr>
          <a:xfrm>
            <a:off x="457200" y="1676400"/>
            <a:ext cx="8229600" cy="2438400"/>
          </a:xfrm>
        </p:spPr>
        <p:txBody>
          <a:bodyPr>
            <a:normAutofit/>
          </a:bodyPr>
          <a:lstStyle/>
          <a:p>
            <a:pPr marL="274320" indent="-274320">
              <a:spcBef>
                <a:spcPts val="300"/>
              </a:spcBef>
            </a:pPr>
            <a:r>
              <a:rPr lang="en-US" sz="2000" dirty="0" smtClean="0"/>
              <a:t>The VRLib is quite obsolete (even if powerful and flexible).</a:t>
            </a:r>
          </a:p>
          <a:p>
            <a:pPr marL="274320" indent="-274320">
              <a:spcBef>
                <a:spcPts val="300"/>
              </a:spcBef>
            </a:pPr>
            <a:r>
              <a:rPr lang="en-US" sz="2000" dirty="0" smtClean="0"/>
              <a:t>OpenGL and other graphics systems are moving towards a fully programmable approach to graphics (only relying on </a:t>
            </a:r>
            <a:r>
              <a:rPr lang="en-US" sz="2000" b="1" dirty="0" smtClean="0"/>
              <a:t>shaders</a:t>
            </a:r>
            <a:r>
              <a:rPr lang="en-US" sz="2000" dirty="0" smtClean="0"/>
              <a:t>).</a:t>
            </a:r>
          </a:p>
          <a:p>
            <a:pPr marL="274320" indent="-274320">
              <a:spcBef>
                <a:spcPts val="300"/>
              </a:spcBef>
            </a:pPr>
            <a:r>
              <a:rPr lang="en-US" sz="2000" dirty="0" smtClean="0"/>
              <a:t>Some common operations are not directly supported by the VRLib (such as shadow casting, which must be realized using XVR shaders and FBOs).</a:t>
            </a:r>
          </a:p>
          <a:p>
            <a:pPr marL="274320" indent="-274320">
              <a:spcBef>
                <a:spcPts val="300"/>
              </a:spcBef>
            </a:pPr>
            <a:r>
              <a:rPr lang="en-US" sz="2000" dirty="0" smtClean="0"/>
              <a:t>There is no built-in support for physical simulation of virtual objects (very useful in common applications).</a:t>
            </a:r>
          </a:p>
        </p:txBody>
      </p:sp>
      <p:sp>
        <p:nvSpPr>
          <p:cNvPr id="4" name="Titolo 1"/>
          <p:cNvSpPr txBox="1">
            <a:spLocks/>
          </p:cNvSpPr>
          <p:nvPr/>
        </p:nvSpPr>
        <p:spPr>
          <a:xfrm>
            <a:off x="990600" y="533400"/>
            <a:ext cx="7391400" cy="6858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dirty="0" smtClean="0">
                <a:ln>
                  <a:noFill/>
                </a:ln>
                <a:solidFill>
                  <a:srgbClr val="5A0000"/>
                </a:solidFill>
                <a:effectLst/>
                <a:uLnTx/>
                <a:uFillTx/>
                <a:latin typeface="+mj-lt"/>
                <a:ea typeface="+mj-ea"/>
                <a:cs typeface="+mj-cs"/>
              </a:rPr>
              <a:t>Why a new engine? [2]</a:t>
            </a:r>
          </a:p>
        </p:txBody>
      </p:sp>
      <p:sp>
        <p:nvSpPr>
          <p:cNvPr id="5" name="CasellaDiTesto 4"/>
          <p:cNvSpPr txBox="1"/>
          <p:nvPr/>
        </p:nvSpPr>
        <p:spPr>
          <a:xfrm>
            <a:off x="0" y="6488668"/>
            <a:ext cx="1905000" cy="369332"/>
          </a:xfrm>
          <a:prstGeom prst="rect">
            <a:avLst/>
          </a:prstGeom>
          <a:solidFill>
            <a:schemeClr val="tx1">
              <a:alpha val="50000"/>
            </a:schemeClr>
          </a:solidFill>
        </p:spPr>
        <p:txBody>
          <a:bodyPr wrap="square" rtlCol="0" anchor="b" anchorCtr="0">
            <a:spAutoFit/>
          </a:bodyPr>
          <a:lstStyle/>
          <a:p>
            <a:pPr algn="ctr"/>
            <a:r>
              <a:rPr lang="en-US" dirty="0" smtClean="0">
                <a:solidFill>
                  <a:schemeClr val="bg1"/>
                </a:solidFill>
              </a:rPr>
              <a:t>Daniele Giannetti</a:t>
            </a:r>
            <a:endParaRPr lang="en-US" dirty="0">
              <a:solidFill>
                <a:schemeClr val="bg1"/>
              </a:solidFill>
            </a:endParaRPr>
          </a:p>
        </p:txBody>
      </p:sp>
      <p:sp>
        <p:nvSpPr>
          <p:cNvPr id="8" name="Segnaposto numero diapositiva 7"/>
          <p:cNvSpPr>
            <a:spLocks noGrp="1"/>
          </p:cNvSpPr>
          <p:nvPr>
            <p:ph type="sldNum" sz="quarter" idx="12"/>
          </p:nvPr>
        </p:nvSpPr>
        <p:spPr>
          <a:xfrm>
            <a:off x="8763000" y="6492875"/>
            <a:ext cx="381000" cy="365125"/>
          </a:xfrm>
          <a:solidFill>
            <a:schemeClr val="tx1">
              <a:alpha val="50000"/>
            </a:schemeClr>
          </a:solidFill>
        </p:spPr>
        <p:txBody>
          <a:bodyPr/>
          <a:lstStyle/>
          <a:p>
            <a:pPr algn="ctr"/>
            <a:r>
              <a:rPr lang="en-US" sz="1400" dirty="0" smtClean="0">
                <a:solidFill>
                  <a:schemeClr val="bg1"/>
                </a:solidFill>
              </a:rPr>
              <a:t>2</a:t>
            </a:r>
            <a:endParaRPr lang="en-US" sz="1400" dirty="0">
              <a:solidFill>
                <a:schemeClr val="bg1"/>
              </a:solidFill>
            </a:endParaRPr>
          </a:p>
        </p:txBody>
      </p:sp>
      <p:sp>
        <p:nvSpPr>
          <p:cNvPr id="17" name="Segnaposto contenuto 2"/>
          <p:cNvSpPr txBox="1">
            <a:spLocks/>
          </p:cNvSpPr>
          <p:nvPr/>
        </p:nvSpPr>
        <p:spPr>
          <a:xfrm>
            <a:off x="381000" y="3962400"/>
            <a:ext cx="8229600" cy="457200"/>
          </a:xfrm>
          <a:prstGeom prst="rect">
            <a:avLst/>
          </a:prstGeom>
        </p:spPr>
        <p:txBody>
          <a:bodyPr vert="horz" lIns="91440" tIns="45720" rIns="91440" bIns="45720" rtlCol="0">
            <a:normAutofit/>
          </a:bodyPr>
          <a:lstStyle/>
          <a:p>
            <a:pPr marL="274320" marR="0" lvl="0" indent="-274320" algn="ctr" defTabSz="914400" rtl="0" eaLnBrk="1" fontAlgn="auto" latinLnBrk="0" hangingPunct="1">
              <a:lnSpc>
                <a:spcPct val="100000"/>
              </a:lnSpc>
              <a:spcBef>
                <a:spcPts val="300"/>
              </a:spcBef>
              <a:spcAft>
                <a:spcPts val="0"/>
              </a:spcAft>
              <a:buClrTx/>
              <a:buSzTx/>
              <a:tabLst/>
              <a:defRPr/>
            </a:pPr>
            <a:r>
              <a:rPr kumimoji="0" lang="en-US" sz="2000" b="1" i="0" u="none" strike="noStrike" kern="1200" cap="none" spc="0" normalizeH="0" baseline="0" noProof="0" dirty="0" smtClean="0">
                <a:ln>
                  <a:noFill/>
                </a:ln>
                <a:solidFill>
                  <a:schemeClr val="tx1"/>
                </a:solidFill>
                <a:effectLst/>
                <a:uLnTx/>
                <a:uFillTx/>
                <a:latin typeface="+mn-lt"/>
                <a:ea typeface="+mn-ea"/>
                <a:cs typeface="+mn-cs"/>
              </a:rPr>
              <a:t>Objectives</a:t>
            </a:r>
            <a:r>
              <a:rPr kumimoji="0" lang="en-US" sz="2000" b="1" i="0" u="none" strike="noStrike" kern="1200" cap="none" spc="0" normalizeH="0" noProof="0" dirty="0" smtClean="0">
                <a:ln>
                  <a:noFill/>
                </a:ln>
                <a:solidFill>
                  <a:schemeClr val="tx1"/>
                </a:solidFill>
                <a:effectLst/>
                <a:uLnTx/>
                <a:uFillTx/>
                <a:latin typeface="+mn-lt"/>
                <a:ea typeface="+mn-ea"/>
                <a:cs typeface="+mn-cs"/>
              </a:rPr>
              <a:t> of the new Engine</a:t>
            </a:r>
            <a:endParaRPr kumimoji="0" lang="en-US" sz="2000" b="1"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18" name="Connettore 1 17"/>
          <p:cNvCxnSpPr/>
          <p:nvPr/>
        </p:nvCxnSpPr>
        <p:spPr>
          <a:xfrm rot="16200000" flipH="1">
            <a:off x="2019301" y="5448300"/>
            <a:ext cx="2057401" cy="1"/>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Connettore 1 28"/>
          <p:cNvCxnSpPr/>
          <p:nvPr/>
        </p:nvCxnSpPr>
        <p:spPr>
          <a:xfrm rot="16200000" flipH="1">
            <a:off x="4991100" y="5448301"/>
            <a:ext cx="2057401" cy="1"/>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0" name="Segnaposto contenuto 2"/>
          <p:cNvSpPr txBox="1">
            <a:spLocks/>
          </p:cNvSpPr>
          <p:nvPr/>
        </p:nvSpPr>
        <p:spPr>
          <a:xfrm>
            <a:off x="152400" y="4572000"/>
            <a:ext cx="2819400" cy="1905000"/>
          </a:xfrm>
          <a:prstGeom prst="rect">
            <a:avLst/>
          </a:prstGeom>
        </p:spPr>
        <p:txBody>
          <a:bodyPr vert="horz" lIns="91440" tIns="45720" rIns="91440" bIns="45720" rtlCol="0">
            <a:normAutofit/>
          </a:bodyPr>
          <a:lstStyle/>
          <a:p>
            <a:pPr marR="0" lvl="0" algn="ctr" defTabSz="914400" rtl="0" eaLnBrk="1" fontAlgn="auto" latinLnBrk="0" hangingPunct="1">
              <a:lnSpc>
                <a:spcPct val="100000"/>
              </a:lnSpc>
              <a:spcBef>
                <a:spcPts val="300"/>
              </a:spcBef>
              <a:spcAft>
                <a:spcPts val="0"/>
              </a:spcAft>
              <a:buClrTx/>
              <a:buSzTx/>
              <a:tabLst/>
              <a:defRPr/>
            </a:pPr>
            <a:r>
              <a:rPr lang="en-US" sz="2000" dirty="0" smtClean="0"/>
              <a:t>Use only modern rendering techniques (shaders) and use a recent version of the OpenGL graphics system.</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31" name="Segnaposto contenuto 2"/>
          <p:cNvSpPr txBox="1">
            <a:spLocks/>
          </p:cNvSpPr>
          <p:nvPr/>
        </p:nvSpPr>
        <p:spPr>
          <a:xfrm>
            <a:off x="3124200" y="4572000"/>
            <a:ext cx="2819400" cy="1905000"/>
          </a:xfrm>
          <a:prstGeom prst="rect">
            <a:avLst/>
          </a:prstGeom>
        </p:spPr>
        <p:txBody>
          <a:bodyPr vert="horz" lIns="91440" tIns="45720" rIns="91440" bIns="45720" rtlCol="0">
            <a:normAutofit/>
          </a:bodyPr>
          <a:lstStyle/>
          <a:p>
            <a:pPr marR="0" lvl="0" algn="ctr" defTabSz="914400" rtl="0" eaLnBrk="1" fontAlgn="auto" latinLnBrk="0" hangingPunct="1">
              <a:lnSpc>
                <a:spcPct val="100000"/>
              </a:lnSpc>
              <a:spcBef>
                <a:spcPts val="300"/>
              </a:spcBef>
              <a:spcAft>
                <a:spcPts val="0"/>
              </a:spcAft>
              <a:buClrTx/>
              <a:buSzTx/>
              <a:tabLst/>
              <a:defRPr/>
            </a:pPr>
            <a:r>
              <a:rPr lang="en-US" sz="2000" dirty="0" smtClean="0"/>
              <a:t>Introduce a set of easy-to-use, advanced rendering capabilities such as built in support for soft shadow casting.</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32" name="Segnaposto contenuto 2"/>
          <p:cNvSpPr txBox="1">
            <a:spLocks/>
          </p:cNvSpPr>
          <p:nvPr/>
        </p:nvSpPr>
        <p:spPr>
          <a:xfrm>
            <a:off x="6096000" y="4419600"/>
            <a:ext cx="2819400" cy="2133600"/>
          </a:xfrm>
          <a:prstGeom prst="rect">
            <a:avLst/>
          </a:prstGeom>
        </p:spPr>
        <p:txBody>
          <a:bodyPr vert="horz" lIns="91440" tIns="45720" rIns="91440" bIns="45720" rtlCol="0">
            <a:normAutofit/>
          </a:bodyPr>
          <a:lstStyle/>
          <a:p>
            <a:pPr marR="0" lvl="0" algn="ctr" defTabSz="914400" rtl="0" eaLnBrk="1" fontAlgn="auto" latinLnBrk="0" hangingPunct="1">
              <a:lnSpc>
                <a:spcPct val="100000"/>
              </a:lnSpc>
              <a:spcBef>
                <a:spcPts val="300"/>
              </a:spcBef>
              <a:spcAft>
                <a:spcPts val="0"/>
              </a:spcAft>
              <a:buClrTx/>
              <a:buSzTx/>
              <a:tabLst/>
              <a:defRPr/>
            </a:pPr>
            <a:r>
              <a:rPr lang="en-US" sz="2000" dirty="0" smtClean="0"/>
              <a:t>Introduce physical simulation capabilities in the new engine, in particular we require a full support for rigid bodies simulation.</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33" name="Connettore 1 32"/>
          <p:cNvCxnSpPr>
            <a:endCxn id="17" idx="3"/>
          </p:cNvCxnSpPr>
          <p:nvPr/>
        </p:nvCxnSpPr>
        <p:spPr>
          <a:xfrm>
            <a:off x="6324599" y="4190999"/>
            <a:ext cx="2286001" cy="1"/>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381000" y="4190999"/>
            <a:ext cx="2286001" cy="1"/>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391400" cy="685800"/>
          </a:xfrm>
          <a:effectLst>
            <a:outerShdw blurRad="50800" dist="38100" dir="5400000" algn="t" rotWithShape="0">
              <a:schemeClr val="tx1">
                <a:alpha val="40000"/>
              </a:schemeClr>
            </a:outerShdw>
          </a:effectLst>
        </p:spPr>
        <p:txBody>
          <a:bodyPr>
            <a:noAutofit/>
          </a:bodyPr>
          <a:lstStyle/>
          <a:p>
            <a:pPr algn="l"/>
            <a:r>
              <a:rPr lang="en-US" dirty="0" smtClean="0">
                <a:solidFill>
                  <a:srgbClr val="5A0000"/>
                </a:solidFill>
              </a:rPr>
              <a:t>Introduction</a:t>
            </a:r>
            <a:endParaRPr lang="en-US" dirty="0">
              <a:solidFill>
                <a:srgbClr val="5A0000"/>
              </a:solidFill>
            </a:endParaRPr>
          </a:p>
        </p:txBody>
      </p:sp>
      <p:sp>
        <p:nvSpPr>
          <p:cNvPr id="3" name="Segnaposto contenuto 2"/>
          <p:cNvSpPr>
            <a:spLocks noGrp="1"/>
          </p:cNvSpPr>
          <p:nvPr>
            <p:ph idx="1"/>
          </p:nvPr>
        </p:nvSpPr>
        <p:spPr>
          <a:xfrm>
            <a:off x="457200" y="1676400"/>
            <a:ext cx="8229600" cy="5181600"/>
          </a:xfrm>
        </p:spPr>
        <p:txBody>
          <a:bodyPr>
            <a:normAutofit/>
          </a:bodyPr>
          <a:lstStyle/>
          <a:p>
            <a:pPr marL="274320" indent="-274320">
              <a:spcBef>
                <a:spcPts val="300"/>
              </a:spcBef>
            </a:pPr>
            <a:r>
              <a:rPr lang="en-US" sz="2000" dirty="0" smtClean="0"/>
              <a:t>A new low-level real-time rendering library was developed in summer and fall 2010, its name is </a:t>
            </a:r>
            <a:r>
              <a:rPr lang="en-US" sz="2000" b="1" dirty="0" smtClean="0"/>
              <a:t>VR3Lib</a:t>
            </a:r>
            <a:r>
              <a:rPr lang="en-US" sz="2000" dirty="0" smtClean="0"/>
              <a:t>.</a:t>
            </a:r>
          </a:p>
          <a:p>
            <a:pPr marL="274320" indent="-274320">
              <a:spcBef>
                <a:spcPts val="300"/>
              </a:spcBef>
            </a:pPr>
            <a:r>
              <a:rPr lang="en-US" sz="2000" dirty="0" smtClean="0"/>
              <a:t>It uses version 3.3 of the OpenGL API and has built-in support to rigid body simulation (implemented using the </a:t>
            </a:r>
            <a:r>
              <a:rPr lang="en-US" sz="2000" b="1" dirty="0" err="1" smtClean="0"/>
              <a:t>Nvidia</a:t>
            </a:r>
            <a:r>
              <a:rPr lang="en-US" sz="2000" b="1" dirty="0" smtClean="0"/>
              <a:t> </a:t>
            </a:r>
            <a:r>
              <a:rPr lang="en-US" sz="2000" b="1" dirty="0" err="1" smtClean="0"/>
              <a:t>PhysX</a:t>
            </a:r>
            <a:r>
              <a:rPr lang="en-US" sz="2000" b="1" dirty="0" smtClean="0"/>
              <a:t> </a:t>
            </a:r>
            <a:r>
              <a:rPr lang="en-US" sz="2000" dirty="0" smtClean="0"/>
              <a:t>solution).</a:t>
            </a:r>
          </a:p>
          <a:p>
            <a:pPr marL="274320" indent="-274320">
              <a:spcBef>
                <a:spcPts val="300"/>
              </a:spcBef>
            </a:pPr>
            <a:r>
              <a:rPr lang="en-US" sz="2000" dirty="0" smtClean="0"/>
              <a:t>It can already be used in pure C++.</a:t>
            </a:r>
          </a:p>
          <a:p>
            <a:pPr marL="274320" indent="-274320">
              <a:spcBef>
                <a:spcPts val="300"/>
              </a:spcBef>
            </a:pPr>
            <a:r>
              <a:rPr lang="en-US" sz="2000" dirty="0" smtClean="0"/>
              <a:t>It is being integrated in the XVR framework replacing the previous VRLib (</a:t>
            </a:r>
            <a:r>
              <a:rPr lang="en-US" sz="2000" dirty="0" smtClean="0">
                <a:solidFill>
                  <a:srgbClr val="FF0000"/>
                </a:solidFill>
              </a:rPr>
              <a:t>work in progress</a:t>
            </a:r>
            <a:r>
              <a:rPr lang="en-US" sz="2000" dirty="0" smtClean="0"/>
              <a:t>).</a:t>
            </a:r>
          </a:p>
          <a:p>
            <a:pPr marL="274320" indent="-274320">
              <a:spcBef>
                <a:spcPts val="300"/>
              </a:spcBef>
            </a:pPr>
            <a:r>
              <a:rPr lang="en-US" sz="2000" dirty="0" smtClean="0"/>
              <a:t>Most of the core features are already available in an internal XVR version (still not available to the community).</a:t>
            </a:r>
          </a:p>
          <a:p>
            <a:pPr marL="274320" indent="-274320">
              <a:spcBef>
                <a:spcPts val="300"/>
              </a:spcBef>
            </a:pPr>
            <a:r>
              <a:rPr lang="en-US" sz="2000" dirty="0" smtClean="0"/>
              <a:t>The entire scene management (that happens under the hood from the perspective of the XVR programmer) is done using the new facilities provided by the VR3Lib.</a:t>
            </a:r>
          </a:p>
          <a:p>
            <a:pPr marL="274320" indent="-274320">
              <a:spcBef>
                <a:spcPts val="300"/>
              </a:spcBef>
            </a:pPr>
            <a:r>
              <a:rPr lang="en-US" sz="2000" dirty="0" smtClean="0"/>
              <a:t>We are going to show some of the main additional features provided by the VR3Lib and how to use them in XVR.</a:t>
            </a:r>
          </a:p>
        </p:txBody>
      </p:sp>
      <p:sp>
        <p:nvSpPr>
          <p:cNvPr id="4" name="Titolo 1"/>
          <p:cNvSpPr txBox="1">
            <a:spLocks/>
          </p:cNvSpPr>
          <p:nvPr/>
        </p:nvSpPr>
        <p:spPr>
          <a:xfrm>
            <a:off x="990600" y="533400"/>
            <a:ext cx="7391400" cy="6858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dirty="0" smtClean="0">
                <a:ln>
                  <a:noFill/>
                </a:ln>
                <a:solidFill>
                  <a:srgbClr val="5A0000"/>
                </a:solidFill>
                <a:effectLst/>
                <a:uLnTx/>
                <a:uFillTx/>
                <a:latin typeface="+mj-lt"/>
                <a:ea typeface="+mj-ea"/>
                <a:cs typeface="+mj-cs"/>
              </a:rPr>
              <a:t>Implementation of the new engine</a:t>
            </a:r>
          </a:p>
        </p:txBody>
      </p:sp>
      <p:sp>
        <p:nvSpPr>
          <p:cNvPr id="5" name="CasellaDiTesto 4"/>
          <p:cNvSpPr txBox="1"/>
          <p:nvPr/>
        </p:nvSpPr>
        <p:spPr>
          <a:xfrm>
            <a:off x="0" y="6488668"/>
            <a:ext cx="1905000" cy="369332"/>
          </a:xfrm>
          <a:prstGeom prst="rect">
            <a:avLst/>
          </a:prstGeom>
          <a:solidFill>
            <a:schemeClr val="tx1">
              <a:alpha val="50000"/>
            </a:schemeClr>
          </a:solidFill>
        </p:spPr>
        <p:txBody>
          <a:bodyPr wrap="square" rtlCol="0" anchor="b" anchorCtr="0">
            <a:spAutoFit/>
          </a:bodyPr>
          <a:lstStyle/>
          <a:p>
            <a:pPr algn="ctr"/>
            <a:r>
              <a:rPr lang="en-US" dirty="0" smtClean="0">
                <a:solidFill>
                  <a:schemeClr val="bg1"/>
                </a:solidFill>
              </a:rPr>
              <a:t>Daniele Giannetti</a:t>
            </a:r>
            <a:endParaRPr lang="en-US" dirty="0">
              <a:solidFill>
                <a:schemeClr val="bg1"/>
              </a:solidFill>
            </a:endParaRPr>
          </a:p>
        </p:txBody>
      </p:sp>
      <p:sp>
        <p:nvSpPr>
          <p:cNvPr id="8" name="Segnaposto numero diapositiva 7"/>
          <p:cNvSpPr>
            <a:spLocks noGrp="1"/>
          </p:cNvSpPr>
          <p:nvPr>
            <p:ph type="sldNum" sz="quarter" idx="12"/>
          </p:nvPr>
        </p:nvSpPr>
        <p:spPr>
          <a:xfrm>
            <a:off x="8763000" y="6492875"/>
            <a:ext cx="381000" cy="365125"/>
          </a:xfrm>
          <a:solidFill>
            <a:schemeClr val="tx1">
              <a:alpha val="50000"/>
            </a:schemeClr>
          </a:solidFill>
        </p:spPr>
        <p:txBody>
          <a:bodyPr/>
          <a:lstStyle/>
          <a:p>
            <a:pPr algn="ctr"/>
            <a:r>
              <a:rPr lang="en-US" sz="1400" dirty="0" smtClean="0">
                <a:solidFill>
                  <a:schemeClr val="bg1"/>
                </a:solidFill>
              </a:rPr>
              <a:t>3</a:t>
            </a:r>
            <a:endParaRPr lang="en-US" sz="1400"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391400" cy="685800"/>
          </a:xfrm>
          <a:effectLst>
            <a:outerShdw blurRad="50800" dist="38100" dir="5400000" algn="t" rotWithShape="0">
              <a:schemeClr val="tx1">
                <a:alpha val="40000"/>
              </a:schemeClr>
            </a:outerShdw>
          </a:effectLst>
        </p:spPr>
        <p:txBody>
          <a:bodyPr>
            <a:noAutofit/>
          </a:bodyPr>
          <a:lstStyle/>
          <a:p>
            <a:pPr algn="l"/>
            <a:r>
              <a:rPr lang="en-US" dirty="0" smtClean="0">
                <a:solidFill>
                  <a:srgbClr val="5A0000"/>
                </a:solidFill>
              </a:rPr>
              <a:t>Basic engine capabilities</a:t>
            </a:r>
            <a:endParaRPr lang="en-US" dirty="0">
              <a:solidFill>
                <a:srgbClr val="5A0000"/>
              </a:solidFill>
            </a:endParaRPr>
          </a:p>
        </p:txBody>
      </p:sp>
      <p:sp>
        <p:nvSpPr>
          <p:cNvPr id="3" name="Segnaposto contenuto 2"/>
          <p:cNvSpPr>
            <a:spLocks noGrp="1"/>
          </p:cNvSpPr>
          <p:nvPr>
            <p:ph idx="1"/>
          </p:nvPr>
        </p:nvSpPr>
        <p:spPr>
          <a:xfrm>
            <a:off x="457200" y="1752600"/>
            <a:ext cx="8229600" cy="4419600"/>
          </a:xfrm>
        </p:spPr>
        <p:txBody>
          <a:bodyPr>
            <a:normAutofit/>
          </a:bodyPr>
          <a:lstStyle/>
          <a:p>
            <a:pPr marL="274320" indent="-274320">
              <a:spcBef>
                <a:spcPts val="300"/>
              </a:spcBef>
            </a:pPr>
            <a:r>
              <a:rPr lang="en-US" sz="2000" dirty="0" smtClean="0"/>
              <a:t>Most of the standard XVR classes have been replaced with updated equivalents:</a:t>
            </a:r>
          </a:p>
          <a:p>
            <a:pPr marL="674370" lvl="1" indent="-274320">
              <a:spcBef>
                <a:spcPts val="300"/>
              </a:spcBef>
            </a:pPr>
            <a:r>
              <a:rPr lang="en-US" sz="1800" dirty="0" err="1" smtClean="0"/>
              <a:t>CVmCamera</a:t>
            </a:r>
            <a:r>
              <a:rPr lang="en-US" sz="1800" dirty="0" smtClean="0"/>
              <a:t> → </a:t>
            </a:r>
            <a:r>
              <a:rPr lang="en-US" sz="1800" dirty="0" err="1" smtClean="0"/>
              <a:t>XCamera</a:t>
            </a:r>
            <a:endParaRPr lang="en-US" sz="1800" dirty="0" smtClean="0"/>
          </a:p>
          <a:p>
            <a:pPr marL="674370" lvl="1" indent="-274320">
              <a:spcBef>
                <a:spcPts val="300"/>
              </a:spcBef>
            </a:pPr>
            <a:r>
              <a:rPr lang="en-US" sz="1800" dirty="0" err="1" smtClean="0"/>
              <a:t>CVmObj</a:t>
            </a:r>
            <a:r>
              <a:rPr lang="en-US" sz="1800" dirty="0" smtClean="0"/>
              <a:t> → </a:t>
            </a:r>
            <a:r>
              <a:rPr lang="en-US" sz="1800" dirty="0" err="1" smtClean="0"/>
              <a:t>XObj</a:t>
            </a:r>
            <a:endParaRPr lang="en-US" sz="1800" dirty="0" smtClean="0"/>
          </a:p>
          <a:p>
            <a:pPr marL="674370" lvl="1" indent="-274320">
              <a:spcBef>
                <a:spcPts val="300"/>
              </a:spcBef>
            </a:pPr>
            <a:r>
              <a:rPr lang="en-US" sz="1800" dirty="0" err="1" smtClean="0"/>
              <a:t>CVmMesh</a:t>
            </a:r>
            <a:r>
              <a:rPr lang="en-US" sz="1800" dirty="0" smtClean="0"/>
              <a:t> → </a:t>
            </a:r>
            <a:r>
              <a:rPr lang="en-US" sz="1800" dirty="0" err="1" smtClean="0"/>
              <a:t>XMesh</a:t>
            </a:r>
            <a:endParaRPr lang="en-US" sz="1800" dirty="0" smtClean="0"/>
          </a:p>
          <a:p>
            <a:pPr marL="674370" lvl="1" indent="-274320">
              <a:spcBef>
                <a:spcPts val="300"/>
              </a:spcBef>
            </a:pPr>
            <a:r>
              <a:rPr lang="en-US" sz="1800" dirty="0" err="1" smtClean="0"/>
              <a:t>CVmText</a:t>
            </a:r>
            <a:r>
              <a:rPr lang="en-US" sz="1800" dirty="0" smtClean="0"/>
              <a:t> → </a:t>
            </a:r>
            <a:r>
              <a:rPr lang="en-US" sz="1800" dirty="0" err="1" smtClean="0"/>
              <a:t>XText</a:t>
            </a:r>
            <a:endParaRPr lang="en-US" sz="1800" dirty="0" smtClean="0"/>
          </a:p>
          <a:p>
            <a:pPr marL="674370" lvl="1" indent="-274320">
              <a:spcBef>
                <a:spcPts val="300"/>
              </a:spcBef>
            </a:pPr>
            <a:r>
              <a:rPr lang="en-US" sz="1800" dirty="0" err="1" smtClean="0"/>
              <a:t>CVmLight</a:t>
            </a:r>
            <a:r>
              <a:rPr lang="en-US" sz="1800" dirty="0" smtClean="0"/>
              <a:t> → </a:t>
            </a:r>
            <a:r>
              <a:rPr lang="en-US" sz="1800" dirty="0" err="1" smtClean="0"/>
              <a:t>XLight</a:t>
            </a:r>
            <a:endParaRPr lang="en-US" sz="1800" dirty="0" smtClean="0"/>
          </a:p>
          <a:p>
            <a:pPr marL="274320" indent="-274320">
              <a:spcBef>
                <a:spcPts val="300"/>
              </a:spcBef>
            </a:pPr>
            <a:r>
              <a:rPr lang="en-US" sz="2000" dirty="0" smtClean="0"/>
              <a:t>They can be used in a similar way to the previous version, but under the hood the operations are radically different (the VR3Lib has been written from scratch).</a:t>
            </a:r>
          </a:p>
          <a:p>
            <a:pPr marL="274320" indent="-274320">
              <a:spcBef>
                <a:spcPts val="300"/>
              </a:spcBef>
            </a:pPr>
            <a:r>
              <a:rPr lang="en-US" sz="2000" dirty="0" smtClean="0"/>
              <a:t>When drawing objects without specifying external shaders, the VR3Lib will use built-in shaders to perform any type of rendering (conforming to the latest versions of the OpenGL Graphics System).</a:t>
            </a:r>
          </a:p>
        </p:txBody>
      </p:sp>
      <p:sp>
        <p:nvSpPr>
          <p:cNvPr id="4" name="Titolo 1"/>
          <p:cNvSpPr txBox="1">
            <a:spLocks/>
          </p:cNvSpPr>
          <p:nvPr/>
        </p:nvSpPr>
        <p:spPr>
          <a:xfrm>
            <a:off x="990600" y="533400"/>
            <a:ext cx="7391400" cy="6858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200" dirty="0" smtClean="0">
                <a:solidFill>
                  <a:srgbClr val="5A0000"/>
                </a:solidFill>
                <a:latin typeface="+mj-lt"/>
                <a:ea typeface="+mj-ea"/>
                <a:cs typeface="+mj-cs"/>
              </a:rPr>
              <a:t>Basic classes</a:t>
            </a:r>
            <a:endParaRPr kumimoji="0" lang="en-US" sz="3200" b="0" i="0" u="none" strike="noStrike" kern="1200" cap="none" spc="0" normalizeH="0" baseline="0" dirty="0" smtClean="0">
              <a:ln>
                <a:noFill/>
              </a:ln>
              <a:solidFill>
                <a:srgbClr val="5A0000"/>
              </a:solidFill>
              <a:effectLst/>
              <a:uLnTx/>
              <a:uFillTx/>
              <a:latin typeface="+mj-lt"/>
              <a:ea typeface="+mj-ea"/>
              <a:cs typeface="+mj-cs"/>
            </a:endParaRPr>
          </a:p>
        </p:txBody>
      </p:sp>
      <p:sp>
        <p:nvSpPr>
          <p:cNvPr id="5" name="CasellaDiTesto 4"/>
          <p:cNvSpPr txBox="1"/>
          <p:nvPr/>
        </p:nvSpPr>
        <p:spPr>
          <a:xfrm>
            <a:off x="0" y="6488668"/>
            <a:ext cx="1905000" cy="369332"/>
          </a:xfrm>
          <a:prstGeom prst="rect">
            <a:avLst/>
          </a:prstGeom>
          <a:solidFill>
            <a:schemeClr val="tx1">
              <a:alpha val="50000"/>
            </a:schemeClr>
          </a:solidFill>
        </p:spPr>
        <p:txBody>
          <a:bodyPr wrap="square" rtlCol="0" anchor="b" anchorCtr="0">
            <a:spAutoFit/>
          </a:bodyPr>
          <a:lstStyle/>
          <a:p>
            <a:pPr algn="ctr"/>
            <a:r>
              <a:rPr lang="en-US" dirty="0" smtClean="0">
                <a:solidFill>
                  <a:schemeClr val="bg1"/>
                </a:solidFill>
              </a:rPr>
              <a:t>Daniele Giannetti</a:t>
            </a:r>
            <a:endParaRPr lang="en-US" dirty="0">
              <a:solidFill>
                <a:schemeClr val="bg1"/>
              </a:solidFill>
            </a:endParaRPr>
          </a:p>
        </p:txBody>
      </p:sp>
      <p:sp>
        <p:nvSpPr>
          <p:cNvPr id="8" name="Segnaposto numero diapositiva 7"/>
          <p:cNvSpPr>
            <a:spLocks noGrp="1"/>
          </p:cNvSpPr>
          <p:nvPr>
            <p:ph type="sldNum" sz="quarter" idx="12"/>
          </p:nvPr>
        </p:nvSpPr>
        <p:spPr>
          <a:xfrm>
            <a:off x="8763000" y="6492875"/>
            <a:ext cx="381000" cy="365125"/>
          </a:xfrm>
          <a:solidFill>
            <a:schemeClr val="tx1">
              <a:alpha val="50000"/>
            </a:schemeClr>
          </a:solidFill>
        </p:spPr>
        <p:txBody>
          <a:bodyPr/>
          <a:lstStyle/>
          <a:p>
            <a:pPr algn="ctr"/>
            <a:r>
              <a:rPr lang="en-US" sz="1400" dirty="0" smtClean="0">
                <a:solidFill>
                  <a:schemeClr val="bg1"/>
                </a:solidFill>
              </a:rPr>
              <a:t>4</a:t>
            </a:r>
            <a:endParaRPr lang="en-US" sz="1400"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391400" cy="685800"/>
          </a:xfrm>
          <a:effectLst>
            <a:outerShdw blurRad="50800" dist="38100" dir="5400000" algn="t" rotWithShape="0">
              <a:schemeClr val="tx1">
                <a:alpha val="40000"/>
              </a:schemeClr>
            </a:outerShdw>
          </a:effectLst>
        </p:spPr>
        <p:txBody>
          <a:bodyPr>
            <a:noAutofit/>
          </a:bodyPr>
          <a:lstStyle/>
          <a:p>
            <a:pPr algn="l"/>
            <a:r>
              <a:rPr lang="en-US" dirty="0" smtClean="0">
                <a:solidFill>
                  <a:srgbClr val="5A0000"/>
                </a:solidFill>
              </a:rPr>
              <a:t>Basic engine capabilities</a:t>
            </a:r>
            <a:endParaRPr lang="en-US" dirty="0">
              <a:solidFill>
                <a:srgbClr val="5A0000"/>
              </a:solidFill>
            </a:endParaRPr>
          </a:p>
        </p:txBody>
      </p:sp>
      <p:sp>
        <p:nvSpPr>
          <p:cNvPr id="4" name="Titolo 1"/>
          <p:cNvSpPr txBox="1">
            <a:spLocks/>
          </p:cNvSpPr>
          <p:nvPr/>
        </p:nvSpPr>
        <p:spPr>
          <a:xfrm>
            <a:off x="990600" y="533400"/>
            <a:ext cx="7391400" cy="6858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200" dirty="0" smtClean="0">
                <a:solidFill>
                  <a:srgbClr val="5A0000"/>
                </a:solidFill>
                <a:latin typeface="+mj-lt"/>
                <a:ea typeface="+mj-ea"/>
                <a:cs typeface="+mj-cs"/>
              </a:rPr>
              <a:t>Example: drawing a simple object</a:t>
            </a:r>
            <a:endParaRPr kumimoji="0" lang="en-US" sz="3200" b="0" i="0" u="none" strike="noStrike" kern="1200" cap="none" spc="0" normalizeH="0" baseline="0" dirty="0" smtClean="0">
              <a:ln>
                <a:noFill/>
              </a:ln>
              <a:solidFill>
                <a:srgbClr val="5A0000"/>
              </a:solidFill>
              <a:effectLst/>
              <a:uLnTx/>
              <a:uFillTx/>
              <a:latin typeface="+mj-lt"/>
              <a:ea typeface="+mj-ea"/>
              <a:cs typeface="+mj-cs"/>
            </a:endParaRPr>
          </a:p>
        </p:txBody>
      </p:sp>
      <p:sp>
        <p:nvSpPr>
          <p:cNvPr id="5" name="CasellaDiTesto 4"/>
          <p:cNvSpPr txBox="1"/>
          <p:nvPr/>
        </p:nvSpPr>
        <p:spPr>
          <a:xfrm>
            <a:off x="0" y="6488668"/>
            <a:ext cx="1905000" cy="369332"/>
          </a:xfrm>
          <a:prstGeom prst="rect">
            <a:avLst/>
          </a:prstGeom>
          <a:solidFill>
            <a:schemeClr val="tx1">
              <a:alpha val="50000"/>
            </a:schemeClr>
          </a:solidFill>
        </p:spPr>
        <p:txBody>
          <a:bodyPr wrap="square" rtlCol="0" anchor="b" anchorCtr="0">
            <a:spAutoFit/>
          </a:bodyPr>
          <a:lstStyle/>
          <a:p>
            <a:pPr algn="ctr"/>
            <a:r>
              <a:rPr lang="en-US" dirty="0" smtClean="0">
                <a:solidFill>
                  <a:schemeClr val="bg1"/>
                </a:solidFill>
              </a:rPr>
              <a:t>Daniele Giannetti</a:t>
            </a:r>
            <a:endParaRPr lang="en-US" dirty="0">
              <a:solidFill>
                <a:schemeClr val="bg1"/>
              </a:solidFill>
            </a:endParaRPr>
          </a:p>
        </p:txBody>
      </p:sp>
      <p:sp>
        <p:nvSpPr>
          <p:cNvPr id="8" name="Segnaposto numero diapositiva 7"/>
          <p:cNvSpPr>
            <a:spLocks noGrp="1"/>
          </p:cNvSpPr>
          <p:nvPr>
            <p:ph type="sldNum" sz="quarter" idx="12"/>
          </p:nvPr>
        </p:nvSpPr>
        <p:spPr>
          <a:xfrm>
            <a:off x="8763000" y="6492875"/>
            <a:ext cx="381000" cy="365125"/>
          </a:xfrm>
          <a:solidFill>
            <a:schemeClr val="tx1">
              <a:alpha val="50000"/>
            </a:schemeClr>
          </a:solidFill>
        </p:spPr>
        <p:txBody>
          <a:bodyPr/>
          <a:lstStyle/>
          <a:p>
            <a:pPr algn="ctr"/>
            <a:r>
              <a:rPr lang="en-US" sz="1400" dirty="0" smtClean="0">
                <a:solidFill>
                  <a:schemeClr val="bg1"/>
                </a:solidFill>
              </a:rPr>
              <a:t>5</a:t>
            </a:r>
            <a:endParaRPr lang="en-US" sz="1400" dirty="0">
              <a:solidFill>
                <a:schemeClr val="bg1"/>
              </a:solidFill>
            </a:endParaRPr>
          </a:p>
        </p:txBody>
      </p:sp>
      <p:sp>
        <p:nvSpPr>
          <p:cNvPr id="6" name="Segnaposto contenuto 2"/>
          <p:cNvSpPr txBox="1">
            <a:spLocks/>
          </p:cNvSpPr>
          <p:nvPr/>
        </p:nvSpPr>
        <p:spPr>
          <a:xfrm>
            <a:off x="381000" y="1981200"/>
            <a:ext cx="3886200" cy="2286000"/>
          </a:xfrm>
          <a:prstGeom prst="rect">
            <a:avLst/>
          </a:prstGeom>
          <a:ln w="3175">
            <a:solidFill>
              <a:schemeClr val="tx1"/>
            </a:solidFill>
          </a:ln>
        </p:spPr>
        <p:txBody>
          <a:bodyPr vert="horz" lIns="91440" tIns="45720" rIns="91440" bIns="45720" rtlCol="0">
            <a:normAutofit/>
          </a:bodyPr>
          <a:lstStyle/>
          <a:p>
            <a:r>
              <a:rPr lang="en-US" sz="1400" dirty="0" smtClean="0">
                <a:solidFill>
                  <a:srgbClr val="007F00"/>
                </a:solidFill>
                <a:latin typeface="Comic Sans MS"/>
              </a:rPr>
              <a:t>// 1_simple</a:t>
            </a:r>
          </a:p>
          <a:p>
            <a:r>
              <a:rPr lang="en-US" sz="1400" b="1" dirty="0" smtClean="0">
                <a:solidFill>
                  <a:srgbClr val="00007F"/>
                </a:solidFill>
                <a:latin typeface="Verdana"/>
              </a:rPr>
              <a:t>function</a:t>
            </a:r>
            <a:r>
              <a:rPr lang="en-US" sz="1400" b="1" dirty="0" smtClean="0">
                <a:solidFill>
                  <a:srgbClr val="808080"/>
                </a:solidFill>
                <a:latin typeface="Verdana"/>
              </a:rPr>
              <a:t> </a:t>
            </a:r>
            <a:r>
              <a:rPr lang="en-US" sz="1400" b="1" dirty="0" err="1" smtClean="0">
                <a:solidFill>
                  <a:srgbClr val="000000"/>
                </a:solidFill>
                <a:latin typeface="Verdana"/>
              </a:rPr>
              <a:t>OnInit</a:t>
            </a:r>
            <a:r>
              <a:rPr lang="en-US" sz="1400" b="1" dirty="0" smtClean="0">
                <a:solidFill>
                  <a:srgbClr val="000000"/>
                </a:solidFill>
                <a:latin typeface="Verdana"/>
              </a:rPr>
              <a:t>(</a:t>
            </a:r>
            <a:r>
              <a:rPr lang="en-US" sz="1400" b="1" dirty="0" err="1" smtClean="0">
                <a:solidFill>
                  <a:srgbClr val="000000"/>
                </a:solidFill>
                <a:latin typeface="Verdana"/>
              </a:rPr>
              <a:t>params</a:t>
            </a:r>
            <a:r>
              <a:rPr lang="en-US" sz="1400" b="1" dirty="0" smtClean="0">
                <a:solidFill>
                  <a:srgbClr val="000000"/>
                </a:solidFill>
                <a:latin typeface="Verdana"/>
              </a:rPr>
              <a:t>)</a:t>
            </a:r>
            <a:r>
              <a:rPr lang="en-US" sz="1400" b="1" dirty="0" smtClean="0">
                <a:solidFill>
                  <a:srgbClr val="808080"/>
                </a:solidFill>
                <a:latin typeface="Verdana"/>
              </a:rPr>
              <a:t> </a:t>
            </a:r>
            <a:r>
              <a:rPr lang="en-US" sz="1400" b="1" dirty="0" smtClean="0">
                <a:solidFill>
                  <a:srgbClr val="000000"/>
                </a:solidFill>
                <a:latin typeface="Verdana"/>
              </a:rPr>
              <a:t>{</a:t>
            </a:r>
            <a:endParaRPr lang="en-US" sz="1400" b="1" dirty="0" smtClean="0">
              <a:solidFill>
                <a:srgbClr val="808080"/>
              </a:solidFill>
              <a:latin typeface="Verdana"/>
            </a:endParaRPr>
          </a:p>
          <a:p>
            <a:r>
              <a:rPr lang="en-US" sz="1400" dirty="0" smtClean="0">
                <a:solidFill>
                  <a:srgbClr val="808080"/>
                </a:solidFill>
                <a:latin typeface="Verdana"/>
              </a:rPr>
              <a:t>       </a:t>
            </a:r>
            <a:r>
              <a:rPr lang="en-US" sz="1400" dirty="0" err="1" smtClean="0">
                <a:solidFill>
                  <a:srgbClr val="000000"/>
                </a:solidFill>
                <a:latin typeface="Verdana"/>
              </a:rPr>
              <a:t>obj</a:t>
            </a:r>
            <a:r>
              <a:rPr lang="en-US" sz="1400" dirty="0" smtClean="0">
                <a:solidFill>
                  <a:srgbClr val="808080"/>
                </a:solidFill>
                <a:latin typeface="Verdana"/>
              </a:rPr>
              <a:t> </a:t>
            </a:r>
            <a:r>
              <a:rPr lang="en-US" sz="1400" b="1" dirty="0" smtClean="0">
                <a:solidFill>
                  <a:srgbClr val="000000"/>
                </a:solidFill>
                <a:latin typeface="Verdana"/>
              </a:rPr>
              <a:t>=</a:t>
            </a:r>
            <a:r>
              <a:rPr lang="en-US" sz="1400" b="1" dirty="0" smtClean="0">
                <a:solidFill>
                  <a:srgbClr val="808080"/>
                </a:solidFill>
                <a:latin typeface="Verdana"/>
              </a:rPr>
              <a:t> </a:t>
            </a:r>
            <a:r>
              <a:rPr lang="en-US" sz="1400" b="1" dirty="0" err="1" smtClean="0">
                <a:solidFill>
                  <a:srgbClr val="000000"/>
                </a:solidFill>
                <a:latin typeface="Verdana"/>
              </a:rPr>
              <a:t>XObj</a:t>
            </a:r>
            <a:r>
              <a:rPr lang="en-US" sz="1400" b="1" dirty="0" smtClean="0">
                <a:solidFill>
                  <a:srgbClr val="000000"/>
                </a:solidFill>
                <a:latin typeface="Verdana"/>
              </a:rPr>
              <a:t>(</a:t>
            </a:r>
            <a:r>
              <a:rPr lang="en-US" sz="1400" b="1" dirty="0" smtClean="0">
                <a:solidFill>
                  <a:srgbClr val="7F007F"/>
                </a:solidFill>
                <a:latin typeface="Verdana"/>
              </a:rPr>
              <a:t>"data/Statue.AAM"</a:t>
            </a:r>
            <a:r>
              <a:rPr lang="en-US" sz="1400" b="1" dirty="0" smtClean="0">
                <a:solidFill>
                  <a:srgbClr val="000000"/>
                </a:solidFill>
                <a:latin typeface="Verdana"/>
              </a:rPr>
              <a:t>);</a:t>
            </a:r>
            <a:endParaRPr lang="en-US" sz="1400" b="1" dirty="0" smtClean="0">
              <a:solidFill>
                <a:srgbClr val="808080"/>
              </a:solidFill>
              <a:latin typeface="Verdana"/>
            </a:endParaRPr>
          </a:p>
          <a:p>
            <a:r>
              <a:rPr lang="en-US" sz="1400" dirty="0" smtClean="0">
                <a:solidFill>
                  <a:srgbClr val="808080"/>
                </a:solidFill>
                <a:latin typeface="Verdana"/>
              </a:rPr>
              <a:t>       </a:t>
            </a:r>
            <a:r>
              <a:rPr lang="en-US" sz="1400" dirty="0" err="1" smtClean="0">
                <a:solidFill>
                  <a:srgbClr val="000000"/>
                </a:solidFill>
                <a:latin typeface="Verdana"/>
              </a:rPr>
              <a:t>obj</a:t>
            </a:r>
            <a:r>
              <a:rPr lang="en-US" sz="1400" b="1" dirty="0" err="1" smtClean="0">
                <a:solidFill>
                  <a:srgbClr val="000000"/>
                </a:solidFill>
                <a:latin typeface="Verdana"/>
              </a:rPr>
              <a:t>.SetPosition</a:t>
            </a:r>
            <a:r>
              <a:rPr lang="en-US" sz="1400" b="1" dirty="0" smtClean="0">
                <a:solidFill>
                  <a:srgbClr val="000000"/>
                </a:solidFill>
                <a:latin typeface="Verdana"/>
              </a:rPr>
              <a:t>(</a:t>
            </a:r>
            <a:r>
              <a:rPr lang="en-US" sz="1400" b="1" dirty="0" smtClean="0">
                <a:solidFill>
                  <a:srgbClr val="007F7F"/>
                </a:solidFill>
                <a:latin typeface="Verdana"/>
              </a:rPr>
              <a:t>0.0</a:t>
            </a:r>
            <a:r>
              <a:rPr lang="en-US" sz="1400" b="1" dirty="0" smtClean="0">
                <a:solidFill>
                  <a:srgbClr val="000000"/>
                </a:solidFill>
                <a:latin typeface="Verdana"/>
              </a:rPr>
              <a:t>,</a:t>
            </a:r>
            <a:r>
              <a:rPr lang="en-US" sz="1400" b="1" dirty="0" smtClean="0">
                <a:solidFill>
                  <a:srgbClr val="007F7F"/>
                </a:solidFill>
                <a:latin typeface="Verdana"/>
              </a:rPr>
              <a:t>0.0</a:t>
            </a:r>
            <a:r>
              <a:rPr lang="en-US" sz="1400" b="1" dirty="0" smtClean="0">
                <a:solidFill>
                  <a:srgbClr val="000000"/>
                </a:solidFill>
                <a:latin typeface="Verdana"/>
              </a:rPr>
              <a:t>,-</a:t>
            </a:r>
            <a:r>
              <a:rPr lang="en-US" sz="1400" b="1" dirty="0" smtClean="0">
                <a:solidFill>
                  <a:srgbClr val="007F7F"/>
                </a:solidFill>
                <a:latin typeface="Verdana"/>
              </a:rPr>
              <a:t>3.0</a:t>
            </a:r>
            <a:r>
              <a:rPr lang="en-US" sz="1400" b="1" dirty="0" smtClean="0">
                <a:solidFill>
                  <a:srgbClr val="000000"/>
                </a:solidFill>
                <a:latin typeface="Verdana"/>
              </a:rPr>
              <a:t>);</a:t>
            </a:r>
            <a:endParaRPr lang="en-US" sz="1400" b="1" dirty="0" smtClean="0">
              <a:solidFill>
                <a:srgbClr val="808080"/>
              </a:solidFill>
              <a:latin typeface="Verdana"/>
            </a:endParaRPr>
          </a:p>
          <a:p>
            <a:r>
              <a:rPr lang="en-US" sz="1400" b="1" dirty="0" smtClean="0">
                <a:solidFill>
                  <a:srgbClr val="000000"/>
                </a:solidFill>
                <a:latin typeface="Verdana"/>
              </a:rPr>
              <a:t>}</a:t>
            </a:r>
            <a:endParaRPr lang="en-US" sz="1400" b="1" dirty="0" smtClean="0">
              <a:solidFill>
                <a:srgbClr val="808080"/>
              </a:solidFill>
              <a:latin typeface="Verdana"/>
            </a:endParaRPr>
          </a:p>
          <a:p>
            <a:r>
              <a:rPr lang="en-US" sz="1400" b="1" dirty="0" smtClean="0">
                <a:solidFill>
                  <a:srgbClr val="00007F"/>
                </a:solidFill>
                <a:latin typeface="Verdana"/>
              </a:rPr>
              <a:t>function</a:t>
            </a:r>
            <a:r>
              <a:rPr lang="en-US" sz="1400" b="1" dirty="0" smtClean="0">
                <a:solidFill>
                  <a:srgbClr val="808080"/>
                </a:solidFill>
                <a:latin typeface="Verdana"/>
              </a:rPr>
              <a:t> </a:t>
            </a:r>
            <a:r>
              <a:rPr lang="en-US" sz="1400" b="1" dirty="0" err="1" smtClean="0">
                <a:solidFill>
                  <a:srgbClr val="000000"/>
                </a:solidFill>
                <a:latin typeface="Verdana"/>
              </a:rPr>
              <a:t>OnFrame</a:t>
            </a:r>
            <a:r>
              <a:rPr lang="en-US" sz="1400" b="1" dirty="0" smtClean="0">
                <a:solidFill>
                  <a:srgbClr val="000000"/>
                </a:solidFill>
                <a:latin typeface="Verdana"/>
              </a:rPr>
              <a:t>()</a:t>
            </a:r>
            <a:r>
              <a:rPr lang="en-US" sz="1400" b="1" dirty="0" smtClean="0">
                <a:solidFill>
                  <a:srgbClr val="808080"/>
                </a:solidFill>
                <a:latin typeface="Verdana"/>
              </a:rPr>
              <a:t> </a:t>
            </a:r>
            <a:r>
              <a:rPr lang="en-US" sz="1400" b="1" dirty="0" smtClean="0">
                <a:solidFill>
                  <a:srgbClr val="000000"/>
                </a:solidFill>
                <a:latin typeface="Verdana"/>
              </a:rPr>
              <a:t>{</a:t>
            </a:r>
            <a:endParaRPr lang="en-US" sz="1400" b="1" dirty="0" smtClean="0">
              <a:solidFill>
                <a:srgbClr val="808080"/>
              </a:solidFill>
              <a:latin typeface="Verdana"/>
            </a:endParaRPr>
          </a:p>
          <a:p>
            <a:r>
              <a:rPr lang="en-US" sz="1400" dirty="0" smtClean="0">
                <a:solidFill>
                  <a:srgbClr val="808080"/>
                </a:solidFill>
                <a:latin typeface="Verdana"/>
              </a:rPr>
              <a:t>       </a:t>
            </a:r>
            <a:r>
              <a:rPr lang="en-US" sz="1400" dirty="0" err="1" smtClean="0">
                <a:solidFill>
                  <a:srgbClr val="000000"/>
                </a:solidFill>
                <a:latin typeface="Verdana"/>
              </a:rPr>
              <a:t>SceneBegin</a:t>
            </a:r>
            <a:r>
              <a:rPr lang="en-US" sz="1400" b="1" dirty="0" smtClean="0">
                <a:solidFill>
                  <a:srgbClr val="000000"/>
                </a:solidFill>
                <a:latin typeface="Verdana"/>
              </a:rPr>
              <a:t>();</a:t>
            </a:r>
            <a:endParaRPr lang="en-US" sz="1400" b="1" dirty="0" smtClean="0">
              <a:solidFill>
                <a:srgbClr val="808080"/>
              </a:solidFill>
              <a:latin typeface="Verdana"/>
            </a:endParaRPr>
          </a:p>
          <a:p>
            <a:r>
              <a:rPr lang="en-US" sz="1400" dirty="0" smtClean="0">
                <a:solidFill>
                  <a:srgbClr val="808080"/>
                </a:solidFill>
                <a:latin typeface="Verdana"/>
              </a:rPr>
              <a:t>               </a:t>
            </a:r>
            <a:r>
              <a:rPr lang="en-US" sz="1400" dirty="0" err="1" smtClean="0">
                <a:solidFill>
                  <a:srgbClr val="000000"/>
                </a:solidFill>
                <a:latin typeface="Verdana"/>
              </a:rPr>
              <a:t>obj</a:t>
            </a:r>
            <a:r>
              <a:rPr lang="en-US" sz="1400" b="1" dirty="0" err="1" smtClean="0">
                <a:solidFill>
                  <a:srgbClr val="000000"/>
                </a:solidFill>
                <a:latin typeface="Verdana"/>
              </a:rPr>
              <a:t>.Draw</a:t>
            </a:r>
            <a:r>
              <a:rPr lang="en-US" sz="1400" b="1" dirty="0" smtClean="0">
                <a:solidFill>
                  <a:srgbClr val="000000"/>
                </a:solidFill>
                <a:latin typeface="Verdana"/>
              </a:rPr>
              <a:t>();</a:t>
            </a:r>
            <a:endParaRPr lang="en-US" sz="1400" b="1" dirty="0" smtClean="0">
              <a:solidFill>
                <a:srgbClr val="808080"/>
              </a:solidFill>
              <a:latin typeface="Verdana"/>
            </a:endParaRPr>
          </a:p>
          <a:p>
            <a:r>
              <a:rPr lang="en-US" sz="1400" dirty="0" smtClean="0">
                <a:solidFill>
                  <a:srgbClr val="808080"/>
                </a:solidFill>
                <a:latin typeface="Verdana"/>
              </a:rPr>
              <a:t>       </a:t>
            </a:r>
            <a:r>
              <a:rPr lang="en-US" sz="1400" dirty="0" err="1" smtClean="0">
                <a:solidFill>
                  <a:srgbClr val="000000"/>
                </a:solidFill>
                <a:latin typeface="Verdana"/>
              </a:rPr>
              <a:t>SceneEnd</a:t>
            </a:r>
            <a:r>
              <a:rPr lang="en-US" sz="1400" b="1" dirty="0" smtClean="0">
                <a:solidFill>
                  <a:srgbClr val="000000"/>
                </a:solidFill>
                <a:latin typeface="Verdana"/>
              </a:rPr>
              <a:t>();</a:t>
            </a:r>
            <a:endParaRPr lang="en-US" sz="1400" b="1" dirty="0" smtClean="0">
              <a:solidFill>
                <a:srgbClr val="808080"/>
              </a:solidFill>
              <a:latin typeface="Verdana"/>
            </a:endParaRPr>
          </a:p>
          <a:p>
            <a:r>
              <a:rPr lang="en-US" sz="1400" b="1" dirty="0" smtClean="0">
                <a:solidFill>
                  <a:srgbClr val="000000"/>
                </a:solidFill>
                <a:latin typeface="Verdana"/>
              </a:rPr>
              <a:t>}</a:t>
            </a:r>
            <a:endParaRPr lang="en-US" sz="1400" dirty="0" smtClean="0"/>
          </a:p>
        </p:txBody>
      </p:sp>
      <p:pic>
        <p:nvPicPr>
          <p:cNvPr id="7" name="Immagine 6" descr="XVRGlut 2011-05-26 09-32-51-28.bmp"/>
          <p:cNvPicPr>
            <a:picLocks noChangeAspect="1"/>
          </p:cNvPicPr>
          <p:nvPr/>
        </p:nvPicPr>
        <p:blipFill>
          <a:blip r:embed="rId3" cstate="print"/>
          <a:stretch>
            <a:fillRect/>
          </a:stretch>
        </p:blipFill>
        <p:spPr>
          <a:xfrm>
            <a:off x="4658139" y="1659834"/>
            <a:ext cx="4114800" cy="3086100"/>
          </a:xfrm>
          <a:prstGeom prst="rect">
            <a:avLst/>
          </a:prstGeom>
        </p:spPr>
      </p:pic>
      <p:sp>
        <p:nvSpPr>
          <p:cNvPr id="23" name="Segnaposto contenuto 2"/>
          <p:cNvSpPr>
            <a:spLocks noGrp="1"/>
          </p:cNvSpPr>
          <p:nvPr>
            <p:ph idx="1"/>
          </p:nvPr>
        </p:nvSpPr>
        <p:spPr>
          <a:xfrm>
            <a:off x="457200" y="4953000"/>
            <a:ext cx="8229600" cy="1371600"/>
          </a:xfrm>
        </p:spPr>
        <p:txBody>
          <a:bodyPr>
            <a:normAutofit/>
          </a:bodyPr>
          <a:lstStyle/>
          <a:p>
            <a:pPr marL="274320" indent="-274320">
              <a:spcBef>
                <a:spcPts val="300"/>
              </a:spcBef>
            </a:pPr>
            <a:r>
              <a:rPr lang="en-US" sz="2000" dirty="0" smtClean="0"/>
              <a:t>Default direct lighting: weak diffuse lighting with point light at position (40,20,20) – Phong reflection model.</a:t>
            </a:r>
          </a:p>
          <a:p>
            <a:pPr marL="274320" indent="-274320">
              <a:spcBef>
                <a:spcPts val="300"/>
              </a:spcBef>
            </a:pPr>
            <a:r>
              <a:rPr lang="en-US" sz="2000" dirty="0" smtClean="0"/>
              <a:t>Even this simple rendering is done with the help of shaders (built-in the VR3Lib engine).</a:t>
            </a:r>
          </a:p>
        </p:txBody>
      </p:sp>
      <p:sp>
        <p:nvSpPr>
          <p:cNvPr id="28" name="Freccia a destra 27"/>
          <p:cNvSpPr/>
          <p:nvPr/>
        </p:nvSpPr>
        <p:spPr>
          <a:xfrm>
            <a:off x="4343400" y="2971800"/>
            <a:ext cx="2286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391400" cy="685800"/>
          </a:xfrm>
          <a:effectLst>
            <a:outerShdw blurRad="50800" dist="38100" dir="5400000" algn="t" rotWithShape="0">
              <a:schemeClr val="tx1">
                <a:alpha val="40000"/>
              </a:schemeClr>
            </a:outerShdw>
          </a:effectLst>
        </p:spPr>
        <p:txBody>
          <a:bodyPr>
            <a:noAutofit/>
          </a:bodyPr>
          <a:lstStyle/>
          <a:p>
            <a:pPr algn="l"/>
            <a:r>
              <a:rPr lang="en-US" dirty="0" smtClean="0">
                <a:solidFill>
                  <a:srgbClr val="5A0000"/>
                </a:solidFill>
              </a:rPr>
              <a:t>Advanced illumination</a:t>
            </a:r>
            <a:endParaRPr lang="en-US" dirty="0">
              <a:solidFill>
                <a:srgbClr val="5A0000"/>
              </a:solidFill>
            </a:endParaRPr>
          </a:p>
        </p:txBody>
      </p:sp>
      <p:sp>
        <p:nvSpPr>
          <p:cNvPr id="4" name="Titolo 1"/>
          <p:cNvSpPr txBox="1">
            <a:spLocks/>
          </p:cNvSpPr>
          <p:nvPr/>
        </p:nvSpPr>
        <p:spPr>
          <a:xfrm>
            <a:off x="990600" y="533400"/>
            <a:ext cx="7391400" cy="6858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200" dirty="0" smtClean="0">
                <a:solidFill>
                  <a:srgbClr val="5A0000"/>
                </a:solidFill>
                <a:latin typeface="+mj-lt"/>
                <a:ea typeface="+mj-ea"/>
                <a:cs typeface="+mj-cs"/>
              </a:rPr>
              <a:t>Built-in support to IBL</a:t>
            </a:r>
            <a:endParaRPr kumimoji="0" lang="en-US" sz="3200" b="0" i="0" u="none" strike="noStrike" kern="1200" cap="none" spc="0" normalizeH="0" baseline="0" dirty="0" smtClean="0">
              <a:ln>
                <a:noFill/>
              </a:ln>
              <a:solidFill>
                <a:srgbClr val="5A0000"/>
              </a:solidFill>
              <a:effectLst/>
              <a:uLnTx/>
              <a:uFillTx/>
              <a:latin typeface="+mj-lt"/>
              <a:ea typeface="+mj-ea"/>
              <a:cs typeface="+mj-cs"/>
            </a:endParaRPr>
          </a:p>
        </p:txBody>
      </p:sp>
      <p:sp>
        <p:nvSpPr>
          <p:cNvPr id="5" name="CasellaDiTesto 4"/>
          <p:cNvSpPr txBox="1"/>
          <p:nvPr/>
        </p:nvSpPr>
        <p:spPr>
          <a:xfrm>
            <a:off x="0" y="6488668"/>
            <a:ext cx="1905000" cy="369332"/>
          </a:xfrm>
          <a:prstGeom prst="rect">
            <a:avLst/>
          </a:prstGeom>
          <a:solidFill>
            <a:schemeClr val="tx1">
              <a:alpha val="50000"/>
            </a:schemeClr>
          </a:solidFill>
        </p:spPr>
        <p:txBody>
          <a:bodyPr wrap="square" rtlCol="0" anchor="b" anchorCtr="0">
            <a:spAutoFit/>
          </a:bodyPr>
          <a:lstStyle/>
          <a:p>
            <a:pPr algn="ctr"/>
            <a:r>
              <a:rPr lang="en-US" dirty="0" smtClean="0">
                <a:solidFill>
                  <a:schemeClr val="bg1"/>
                </a:solidFill>
              </a:rPr>
              <a:t>Daniele Giannetti</a:t>
            </a:r>
            <a:endParaRPr lang="en-US" dirty="0">
              <a:solidFill>
                <a:schemeClr val="bg1"/>
              </a:solidFill>
            </a:endParaRPr>
          </a:p>
        </p:txBody>
      </p:sp>
      <p:sp>
        <p:nvSpPr>
          <p:cNvPr id="8" name="Segnaposto numero diapositiva 7"/>
          <p:cNvSpPr>
            <a:spLocks noGrp="1"/>
          </p:cNvSpPr>
          <p:nvPr>
            <p:ph type="sldNum" sz="quarter" idx="12"/>
          </p:nvPr>
        </p:nvSpPr>
        <p:spPr>
          <a:xfrm>
            <a:off x="8763000" y="6492875"/>
            <a:ext cx="381000" cy="365125"/>
          </a:xfrm>
          <a:solidFill>
            <a:schemeClr val="tx1">
              <a:alpha val="50000"/>
            </a:schemeClr>
          </a:solidFill>
        </p:spPr>
        <p:txBody>
          <a:bodyPr/>
          <a:lstStyle/>
          <a:p>
            <a:pPr algn="ctr"/>
            <a:r>
              <a:rPr lang="en-US" sz="1400" dirty="0" smtClean="0">
                <a:solidFill>
                  <a:schemeClr val="bg1"/>
                </a:solidFill>
              </a:rPr>
              <a:t>6</a:t>
            </a:r>
            <a:endParaRPr lang="en-US" sz="1400" dirty="0">
              <a:solidFill>
                <a:schemeClr val="bg1"/>
              </a:solidFill>
            </a:endParaRPr>
          </a:p>
        </p:txBody>
      </p:sp>
      <p:sp>
        <p:nvSpPr>
          <p:cNvPr id="11" name="Segnaposto contenuto 2"/>
          <p:cNvSpPr>
            <a:spLocks noGrp="1"/>
          </p:cNvSpPr>
          <p:nvPr>
            <p:ph idx="1"/>
          </p:nvPr>
        </p:nvSpPr>
        <p:spPr>
          <a:xfrm>
            <a:off x="457200" y="1752600"/>
            <a:ext cx="8229600" cy="4419600"/>
          </a:xfrm>
        </p:spPr>
        <p:txBody>
          <a:bodyPr>
            <a:normAutofit/>
          </a:bodyPr>
          <a:lstStyle/>
          <a:p>
            <a:pPr marL="274320" indent="-274320">
              <a:spcBef>
                <a:spcPts val="300"/>
              </a:spcBef>
            </a:pPr>
            <a:r>
              <a:rPr lang="en-US" sz="2000" dirty="0" smtClean="0"/>
              <a:t>Direct illumination is a classical but obsolete method to compute illumination of virtual objects.</a:t>
            </a:r>
          </a:p>
          <a:p>
            <a:pPr marL="274320" indent="-274320">
              <a:spcBef>
                <a:spcPts val="300"/>
              </a:spcBef>
            </a:pPr>
            <a:r>
              <a:rPr lang="en-US" sz="2000" dirty="0" smtClean="0"/>
              <a:t>The new engine includes built-in </a:t>
            </a:r>
            <a:r>
              <a:rPr lang="en-US" sz="2000" b="1" dirty="0" smtClean="0"/>
              <a:t>environment mapping </a:t>
            </a:r>
            <a:r>
              <a:rPr lang="en-US" sz="2000" dirty="0" smtClean="0"/>
              <a:t>capabilities (a very simple IBL technique).</a:t>
            </a:r>
          </a:p>
          <a:p>
            <a:pPr marL="274320" indent="-274320">
              <a:spcBef>
                <a:spcPts val="300"/>
              </a:spcBef>
            </a:pPr>
            <a:r>
              <a:rPr lang="en-US" sz="2000" dirty="0" smtClean="0"/>
              <a:t>Environment mapping is often coupled with </a:t>
            </a:r>
            <a:r>
              <a:rPr lang="en-US" sz="2000" b="1" dirty="0" smtClean="0"/>
              <a:t>skyboxes</a:t>
            </a:r>
            <a:r>
              <a:rPr lang="en-US" sz="2000" dirty="0" smtClean="0"/>
              <a:t>, skyboxes are directly supported by the VR3Lib (cube map format) and can be activated very easily using new XVR functions.</a:t>
            </a:r>
          </a:p>
          <a:p>
            <a:pPr marL="274320" indent="-274320">
              <a:spcBef>
                <a:spcPts val="300"/>
              </a:spcBef>
            </a:pPr>
            <a:r>
              <a:rPr lang="en-US" sz="2000" dirty="0" smtClean="0"/>
              <a:t>Real world images can be transformed in cube maps using well-known tools (such as ATI </a:t>
            </a:r>
            <a:r>
              <a:rPr lang="en-US" sz="2000" dirty="0" err="1" smtClean="0"/>
              <a:t>CubeMapGen</a:t>
            </a:r>
            <a:r>
              <a:rPr lang="en-US" sz="2000" dirty="0" smtClean="0"/>
              <a:t>).</a:t>
            </a:r>
          </a:p>
          <a:p>
            <a:pPr marL="274320" indent="-274320">
              <a:spcBef>
                <a:spcPts val="300"/>
              </a:spcBef>
            </a:pPr>
            <a:r>
              <a:rPr lang="en-US" sz="2000" dirty="0" smtClean="0"/>
              <a:t>HDR cube maps are supported.</a:t>
            </a:r>
          </a:p>
          <a:p>
            <a:pPr marL="274320" indent="-274320">
              <a:spcBef>
                <a:spcPts val="300"/>
              </a:spcBef>
            </a:pPr>
            <a:r>
              <a:rPr lang="en-US" sz="2000" dirty="0" smtClean="0"/>
              <a:t>A couple of different cube maps are used to compute illumination:</a:t>
            </a:r>
          </a:p>
          <a:p>
            <a:pPr marL="674370" lvl="1" indent="-274320">
              <a:spcBef>
                <a:spcPts val="300"/>
              </a:spcBef>
            </a:pPr>
            <a:r>
              <a:rPr lang="en-US" sz="1800" dirty="0" smtClean="0"/>
              <a:t>Diffuse cube environment map</a:t>
            </a:r>
          </a:p>
          <a:p>
            <a:pPr marL="674370" lvl="1" indent="-274320">
              <a:spcBef>
                <a:spcPts val="300"/>
              </a:spcBef>
            </a:pPr>
            <a:r>
              <a:rPr lang="en-US" sz="1800" dirty="0" err="1" smtClean="0"/>
              <a:t>Specular</a:t>
            </a:r>
            <a:r>
              <a:rPr lang="en-US" sz="1800" dirty="0" smtClean="0"/>
              <a:t> cube environment map</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391400" cy="685800"/>
          </a:xfrm>
          <a:effectLst>
            <a:outerShdw blurRad="50800" dist="38100" dir="5400000" algn="t" rotWithShape="0">
              <a:schemeClr val="tx1">
                <a:alpha val="40000"/>
              </a:schemeClr>
            </a:outerShdw>
          </a:effectLst>
        </p:spPr>
        <p:txBody>
          <a:bodyPr>
            <a:noAutofit/>
          </a:bodyPr>
          <a:lstStyle/>
          <a:p>
            <a:pPr algn="l"/>
            <a:r>
              <a:rPr lang="en-US" dirty="0" smtClean="0">
                <a:solidFill>
                  <a:srgbClr val="5A0000"/>
                </a:solidFill>
              </a:rPr>
              <a:t>Advanced illumination</a:t>
            </a:r>
            <a:endParaRPr lang="en-US" dirty="0">
              <a:solidFill>
                <a:srgbClr val="5A0000"/>
              </a:solidFill>
            </a:endParaRPr>
          </a:p>
        </p:txBody>
      </p:sp>
      <p:sp>
        <p:nvSpPr>
          <p:cNvPr id="4" name="Titolo 1"/>
          <p:cNvSpPr txBox="1">
            <a:spLocks/>
          </p:cNvSpPr>
          <p:nvPr/>
        </p:nvSpPr>
        <p:spPr>
          <a:xfrm>
            <a:off x="990600" y="533400"/>
            <a:ext cx="7391400" cy="6858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200" dirty="0" smtClean="0">
                <a:solidFill>
                  <a:srgbClr val="5A0000"/>
                </a:solidFill>
                <a:latin typeface="+mj-lt"/>
                <a:ea typeface="+mj-ea"/>
                <a:cs typeface="+mj-cs"/>
              </a:rPr>
              <a:t>Example: Using IBL and skyboxes</a:t>
            </a:r>
            <a:endParaRPr kumimoji="0" lang="en-US" sz="3200" b="0" i="0" u="none" strike="noStrike" kern="1200" cap="none" spc="0" normalizeH="0" baseline="0" dirty="0" smtClean="0">
              <a:ln>
                <a:noFill/>
              </a:ln>
              <a:solidFill>
                <a:srgbClr val="5A0000"/>
              </a:solidFill>
              <a:effectLst/>
              <a:uLnTx/>
              <a:uFillTx/>
              <a:latin typeface="+mj-lt"/>
              <a:ea typeface="+mj-ea"/>
              <a:cs typeface="+mj-cs"/>
            </a:endParaRPr>
          </a:p>
        </p:txBody>
      </p:sp>
      <p:sp>
        <p:nvSpPr>
          <p:cNvPr id="5" name="CasellaDiTesto 4"/>
          <p:cNvSpPr txBox="1"/>
          <p:nvPr/>
        </p:nvSpPr>
        <p:spPr>
          <a:xfrm>
            <a:off x="0" y="6488668"/>
            <a:ext cx="1905000" cy="369332"/>
          </a:xfrm>
          <a:prstGeom prst="rect">
            <a:avLst/>
          </a:prstGeom>
          <a:solidFill>
            <a:schemeClr val="tx1">
              <a:alpha val="50000"/>
            </a:schemeClr>
          </a:solidFill>
        </p:spPr>
        <p:txBody>
          <a:bodyPr wrap="square" rtlCol="0" anchor="b" anchorCtr="0">
            <a:spAutoFit/>
          </a:bodyPr>
          <a:lstStyle/>
          <a:p>
            <a:pPr algn="ctr"/>
            <a:r>
              <a:rPr lang="en-US" dirty="0" smtClean="0">
                <a:solidFill>
                  <a:schemeClr val="bg1"/>
                </a:solidFill>
              </a:rPr>
              <a:t>Daniele Giannetti</a:t>
            </a:r>
            <a:endParaRPr lang="en-US" dirty="0">
              <a:solidFill>
                <a:schemeClr val="bg1"/>
              </a:solidFill>
            </a:endParaRPr>
          </a:p>
        </p:txBody>
      </p:sp>
      <p:sp>
        <p:nvSpPr>
          <p:cNvPr id="8" name="Segnaposto numero diapositiva 7"/>
          <p:cNvSpPr>
            <a:spLocks noGrp="1"/>
          </p:cNvSpPr>
          <p:nvPr>
            <p:ph type="sldNum" sz="quarter" idx="12"/>
          </p:nvPr>
        </p:nvSpPr>
        <p:spPr>
          <a:xfrm>
            <a:off x="8763000" y="6492875"/>
            <a:ext cx="381000" cy="365125"/>
          </a:xfrm>
          <a:solidFill>
            <a:schemeClr val="tx1">
              <a:alpha val="50000"/>
            </a:schemeClr>
          </a:solidFill>
        </p:spPr>
        <p:txBody>
          <a:bodyPr/>
          <a:lstStyle/>
          <a:p>
            <a:pPr algn="ctr"/>
            <a:r>
              <a:rPr lang="en-US" sz="1400" dirty="0" smtClean="0">
                <a:solidFill>
                  <a:schemeClr val="bg1"/>
                </a:solidFill>
              </a:rPr>
              <a:t>7</a:t>
            </a:r>
            <a:endParaRPr lang="en-US" sz="1400" dirty="0">
              <a:solidFill>
                <a:schemeClr val="bg1"/>
              </a:solidFill>
            </a:endParaRPr>
          </a:p>
        </p:txBody>
      </p:sp>
      <p:sp>
        <p:nvSpPr>
          <p:cNvPr id="9" name="Segnaposto contenuto 2"/>
          <p:cNvSpPr txBox="1">
            <a:spLocks/>
          </p:cNvSpPr>
          <p:nvPr/>
        </p:nvSpPr>
        <p:spPr>
          <a:xfrm>
            <a:off x="381000" y="1752600"/>
            <a:ext cx="3886200" cy="3124200"/>
          </a:xfrm>
          <a:prstGeom prst="rect">
            <a:avLst/>
          </a:prstGeom>
          <a:ln w="3175">
            <a:solidFill>
              <a:schemeClr val="tx1"/>
            </a:solidFill>
          </a:ln>
        </p:spPr>
        <p:txBody>
          <a:bodyPr vert="horz" lIns="91440" tIns="45720" rIns="91440" bIns="45720" rtlCol="0">
            <a:noAutofit/>
          </a:bodyPr>
          <a:lstStyle/>
          <a:p>
            <a:r>
              <a:rPr lang="en-US" sz="1100" dirty="0" smtClean="0">
                <a:solidFill>
                  <a:srgbClr val="007F00"/>
                </a:solidFill>
                <a:latin typeface="Comic Sans MS"/>
              </a:rPr>
              <a:t>// 2_IBL_skybox</a:t>
            </a:r>
          </a:p>
          <a:p>
            <a:r>
              <a:rPr lang="en-US" sz="1100" b="1" dirty="0" smtClean="0">
                <a:solidFill>
                  <a:srgbClr val="00007F"/>
                </a:solidFill>
                <a:latin typeface="Verdana"/>
              </a:rPr>
              <a:t>function</a:t>
            </a:r>
            <a:r>
              <a:rPr lang="en-US" sz="1100" b="1" dirty="0" smtClean="0">
                <a:solidFill>
                  <a:srgbClr val="808080"/>
                </a:solidFill>
                <a:latin typeface="Verdana"/>
              </a:rPr>
              <a:t> </a:t>
            </a:r>
            <a:r>
              <a:rPr lang="en-US" sz="1100" b="1" dirty="0" err="1" smtClean="0">
                <a:solidFill>
                  <a:srgbClr val="000000"/>
                </a:solidFill>
                <a:latin typeface="Verdana"/>
              </a:rPr>
              <a:t>OnInit</a:t>
            </a:r>
            <a:r>
              <a:rPr lang="en-US" sz="1100" b="1" dirty="0" smtClean="0">
                <a:solidFill>
                  <a:srgbClr val="000000"/>
                </a:solidFill>
                <a:latin typeface="Verdana"/>
              </a:rPr>
              <a:t>(</a:t>
            </a:r>
            <a:r>
              <a:rPr lang="en-US" sz="1100" b="1" dirty="0" err="1" smtClean="0">
                <a:solidFill>
                  <a:srgbClr val="000000"/>
                </a:solidFill>
                <a:latin typeface="Verdana"/>
              </a:rPr>
              <a:t>params</a:t>
            </a:r>
            <a:r>
              <a:rPr lang="en-US" sz="1100" b="1" dirty="0" smtClean="0">
                <a:solidFill>
                  <a:srgbClr val="000000"/>
                </a:solidFill>
                <a:latin typeface="Verdana"/>
              </a:rPr>
              <a:t>)</a:t>
            </a:r>
            <a:r>
              <a:rPr lang="en-US" sz="1100" b="1" dirty="0" smtClean="0">
                <a:solidFill>
                  <a:srgbClr val="808080"/>
                </a:solidFill>
                <a:latin typeface="Verdana"/>
              </a:rPr>
              <a:t> </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err="1" smtClean="0">
                <a:solidFill>
                  <a:srgbClr val="000000"/>
                </a:solidFill>
                <a:latin typeface="Verdana"/>
              </a:rPr>
              <a:t>var</a:t>
            </a:r>
            <a:r>
              <a:rPr lang="en-US" sz="1100" dirty="0" smtClean="0">
                <a:solidFill>
                  <a:srgbClr val="808080"/>
                </a:solidFill>
                <a:latin typeface="Verdana"/>
              </a:rPr>
              <a:t> </a:t>
            </a:r>
            <a:r>
              <a:rPr lang="en-US" sz="1100" dirty="0" smtClean="0">
                <a:solidFill>
                  <a:srgbClr val="000000"/>
                </a:solidFill>
                <a:latin typeface="Verdana"/>
              </a:rPr>
              <a:t>cam</a:t>
            </a:r>
            <a:r>
              <a:rPr lang="en-US" sz="1100" dirty="0" smtClean="0">
                <a:solidFill>
                  <a:srgbClr val="808080"/>
                </a:solidFill>
                <a:latin typeface="Verdana"/>
              </a:rPr>
              <a:t> </a:t>
            </a:r>
            <a:r>
              <a:rPr lang="en-US" sz="1100" b="1" dirty="0" smtClean="0">
                <a:solidFill>
                  <a:srgbClr val="000000"/>
                </a:solidFill>
                <a:latin typeface="Verdana"/>
              </a:rPr>
              <a:t>=</a:t>
            </a:r>
            <a:r>
              <a:rPr lang="en-US" sz="1100" b="1" dirty="0" smtClean="0">
                <a:solidFill>
                  <a:srgbClr val="808080"/>
                </a:solidFill>
                <a:latin typeface="Verdana"/>
              </a:rPr>
              <a:t> </a:t>
            </a:r>
            <a:r>
              <a:rPr lang="en-US" sz="1100" b="1" dirty="0" err="1" smtClean="0">
                <a:solidFill>
                  <a:srgbClr val="000000"/>
                </a:solidFill>
                <a:latin typeface="Verdana"/>
              </a:rPr>
              <a:t>CameraGetCurrent</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err="1" smtClean="0">
                <a:solidFill>
                  <a:srgbClr val="000000"/>
                </a:solidFill>
                <a:latin typeface="Verdana"/>
              </a:rPr>
              <a:t>cam</a:t>
            </a:r>
            <a:r>
              <a:rPr lang="en-US" sz="1100" b="1" dirty="0" err="1" smtClean="0">
                <a:solidFill>
                  <a:srgbClr val="000000"/>
                </a:solidFill>
                <a:latin typeface="Verdana"/>
              </a:rPr>
              <a:t>.SetPosition</a:t>
            </a:r>
            <a:r>
              <a:rPr lang="en-US" sz="1100" b="1" dirty="0" smtClean="0">
                <a:solidFill>
                  <a:srgbClr val="000000"/>
                </a:solidFill>
                <a:latin typeface="Verdana"/>
              </a:rPr>
              <a:t>(</a:t>
            </a:r>
            <a:r>
              <a:rPr lang="en-US" sz="1100" b="1" dirty="0" smtClean="0">
                <a:solidFill>
                  <a:srgbClr val="007F7F"/>
                </a:solidFill>
                <a:latin typeface="Verdana"/>
              </a:rPr>
              <a:t>2.0</a:t>
            </a:r>
            <a:r>
              <a:rPr lang="en-US" sz="1100" b="1" dirty="0" smtClean="0">
                <a:solidFill>
                  <a:srgbClr val="000000"/>
                </a:solidFill>
                <a:latin typeface="Verdana"/>
              </a:rPr>
              <a:t>,</a:t>
            </a:r>
            <a:r>
              <a:rPr lang="en-US" sz="1100" b="1" dirty="0" smtClean="0">
                <a:solidFill>
                  <a:srgbClr val="007F7F"/>
                </a:solidFill>
                <a:latin typeface="Verdana"/>
              </a:rPr>
              <a:t>0.0</a:t>
            </a:r>
            <a:r>
              <a:rPr lang="en-US" sz="1100" b="1" dirty="0" smtClean="0">
                <a:solidFill>
                  <a:srgbClr val="000000"/>
                </a:solidFill>
                <a:latin typeface="Verdana"/>
              </a:rPr>
              <a:t>,-</a:t>
            </a:r>
            <a:r>
              <a:rPr lang="en-US" sz="1100" b="1" dirty="0" smtClean="0">
                <a:solidFill>
                  <a:srgbClr val="007F7F"/>
                </a:solidFill>
                <a:latin typeface="Verdana"/>
              </a:rPr>
              <a:t>2.0</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err="1" smtClean="0">
                <a:solidFill>
                  <a:srgbClr val="000000"/>
                </a:solidFill>
                <a:latin typeface="Verdana"/>
              </a:rPr>
              <a:t>cam</a:t>
            </a:r>
            <a:r>
              <a:rPr lang="en-US" sz="1100" b="1" dirty="0" err="1" smtClean="0">
                <a:solidFill>
                  <a:srgbClr val="000000"/>
                </a:solidFill>
                <a:latin typeface="Verdana"/>
              </a:rPr>
              <a:t>.SetDirection</a:t>
            </a:r>
            <a:r>
              <a:rPr lang="en-US" sz="1100" b="1" dirty="0" smtClean="0">
                <a:solidFill>
                  <a:srgbClr val="000000"/>
                </a:solidFill>
                <a:latin typeface="Verdana"/>
              </a:rPr>
              <a:t>(-</a:t>
            </a:r>
            <a:r>
              <a:rPr lang="en-US" sz="1100" b="1" dirty="0" smtClean="0">
                <a:solidFill>
                  <a:srgbClr val="007F7F"/>
                </a:solidFill>
                <a:latin typeface="Verdana"/>
              </a:rPr>
              <a:t>1.0</a:t>
            </a:r>
            <a:r>
              <a:rPr lang="en-US" sz="1100" b="1" dirty="0" smtClean="0">
                <a:solidFill>
                  <a:srgbClr val="000000"/>
                </a:solidFill>
                <a:latin typeface="Verdana"/>
              </a:rPr>
              <a:t>,</a:t>
            </a:r>
            <a:r>
              <a:rPr lang="en-US" sz="1100" b="1" dirty="0" smtClean="0">
                <a:solidFill>
                  <a:srgbClr val="007F7F"/>
                </a:solidFill>
                <a:latin typeface="Verdana"/>
              </a:rPr>
              <a:t>0.0</a:t>
            </a:r>
            <a:r>
              <a:rPr lang="en-US" sz="1100" b="1" dirty="0" smtClean="0">
                <a:solidFill>
                  <a:srgbClr val="000000"/>
                </a:solidFill>
                <a:latin typeface="Verdana"/>
              </a:rPr>
              <a:t>,</a:t>
            </a:r>
            <a:r>
              <a:rPr lang="en-US" sz="1100" b="1" dirty="0" smtClean="0">
                <a:solidFill>
                  <a:srgbClr val="007F7F"/>
                </a:solidFill>
                <a:latin typeface="Verdana"/>
              </a:rPr>
              <a:t>1.0</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err="1" smtClean="0">
                <a:solidFill>
                  <a:srgbClr val="000000"/>
                </a:solidFill>
                <a:latin typeface="Verdana"/>
              </a:rPr>
              <a:t>LoadBackground</a:t>
            </a:r>
            <a:r>
              <a:rPr lang="en-US" sz="1100" b="1" dirty="0" smtClean="0">
                <a:solidFill>
                  <a:srgbClr val="000000"/>
                </a:solidFill>
                <a:latin typeface="Verdana"/>
              </a:rPr>
              <a:t>(</a:t>
            </a:r>
          </a:p>
          <a:p>
            <a:r>
              <a:rPr lang="en-US" sz="1100" b="1" dirty="0" smtClean="0">
                <a:solidFill>
                  <a:srgbClr val="000000"/>
                </a:solidFill>
                <a:latin typeface="Verdana"/>
              </a:rPr>
              <a:t>               </a:t>
            </a:r>
            <a:r>
              <a:rPr lang="en-US" sz="1100" b="1" dirty="0" smtClean="0">
                <a:solidFill>
                  <a:srgbClr val="7F007F"/>
                </a:solidFill>
                <a:latin typeface="Verdana"/>
              </a:rPr>
              <a:t>"data/</a:t>
            </a:r>
            <a:r>
              <a:rPr lang="en-US" sz="1100" b="1" dirty="0" err="1" smtClean="0">
                <a:solidFill>
                  <a:srgbClr val="7F007F"/>
                </a:solidFill>
                <a:latin typeface="Verdana"/>
              </a:rPr>
              <a:t>specular_map.bmp"</a:t>
            </a:r>
            <a:r>
              <a:rPr lang="en-US" sz="1100" b="1" dirty="0" err="1" smtClean="0">
                <a:solidFill>
                  <a:srgbClr val="000000"/>
                </a:solidFill>
                <a:latin typeface="Verdana"/>
              </a:rPr>
              <a:t>,</a:t>
            </a:r>
            <a:r>
              <a:rPr lang="en-US" sz="1100" b="1" dirty="0" err="1" smtClean="0">
                <a:solidFill>
                  <a:srgbClr val="00007F"/>
                </a:solidFill>
                <a:latin typeface="Verdana"/>
              </a:rPr>
              <a:t>true</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err="1" smtClean="0">
                <a:solidFill>
                  <a:srgbClr val="000000"/>
                </a:solidFill>
                <a:latin typeface="Verdana"/>
              </a:rPr>
              <a:t>SceneEnvironmentMapping</a:t>
            </a:r>
            <a:r>
              <a:rPr lang="en-US" sz="1100" b="1" dirty="0" smtClean="0">
                <a:solidFill>
                  <a:srgbClr val="000000"/>
                </a:solidFill>
                <a:latin typeface="Verdana"/>
              </a:rPr>
              <a:t>(</a:t>
            </a:r>
          </a:p>
          <a:p>
            <a:r>
              <a:rPr lang="en-US" sz="1100" b="1" dirty="0" smtClean="0">
                <a:solidFill>
                  <a:srgbClr val="000000"/>
                </a:solidFill>
                <a:latin typeface="Verdana"/>
              </a:rPr>
              <a:t>               </a:t>
            </a:r>
            <a:r>
              <a:rPr lang="en-US" sz="1100" b="1" dirty="0" smtClean="0">
                <a:solidFill>
                  <a:srgbClr val="7F007F"/>
                </a:solidFill>
                <a:latin typeface="Verdana"/>
              </a:rPr>
              <a:t>"data/diffuse_map.bmp"</a:t>
            </a:r>
            <a:r>
              <a:rPr lang="en-US" sz="1100" b="1" dirty="0" smtClean="0">
                <a:solidFill>
                  <a:srgbClr val="000000"/>
                </a:solidFill>
                <a:latin typeface="Verdana"/>
              </a:rPr>
              <a:t>,</a:t>
            </a:r>
          </a:p>
          <a:p>
            <a:r>
              <a:rPr lang="en-US" sz="1100" b="1" dirty="0" smtClean="0">
                <a:solidFill>
                  <a:srgbClr val="000000"/>
                </a:solidFill>
                <a:latin typeface="Verdana"/>
              </a:rPr>
              <a:t>       </a:t>
            </a:r>
            <a:r>
              <a:rPr lang="en-US" sz="1100" dirty="0" smtClean="0">
                <a:solidFill>
                  <a:srgbClr val="808080"/>
                </a:solidFill>
                <a:latin typeface="Verdana"/>
              </a:rPr>
              <a:t>        </a:t>
            </a:r>
            <a:r>
              <a:rPr lang="en-US" sz="1100" b="1" dirty="0" smtClean="0">
                <a:solidFill>
                  <a:srgbClr val="7F007F"/>
                </a:solidFill>
                <a:latin typeface="Verdana"/>
              </a:rPr>
              <a:t>"data/specular_map.bmp"</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err="1" smtClean="0">
                <a:solidFill>
                  <a:srgbClr val="000000"/>
                </a:solidFill>
                <a:latin typeface="Verdana"/>
              </a:rPr>
              <a:t>obj</a:t>
            </a:r>
            <a:r>
              <a:rPr lang="en-US" sz="1100" dirty="0" smtClean="0">
                <a:solidFill>
                  <a:srgbClr val="808080"/>
                </a:solidFill>
                <a:latin typeface="Verdana"/>
              </a:rPr>
              <a:t> </a:t>
            </a:r>
            <a:r>
              <a:rPr lang="en-US" sz="1100" b="1" dirty="0" smtClean="0">
                <a:solidFill>
                  <a:srgbClr val="000000"/>
                </a:solidFill>
                <a:latin typeface="Verdana"/>
              </a:rPr>
              <a:t>=</a:t>
            </a:r>
            <a:r>
              <a:rPr lang="en-US" sz="1100" b="1" dirty="0" smtClean="0">
                <a:solidFill>
                  <a:srgbClr val="808080"/>
                </a:solidFill>
                <a:latin typeface="Verdana"/>
              </a:rPr>
              <a:t> </a:t>
            </a:r>
            <a:r>
              <a:rPr lang="en-US" sz="1100" b="1" dirty="0" err="1" smtClean="0">
                <a:solidFill>
                  <a:srgbClr val="000000"/>
                </a:solidFill>
                <a:latin typeface="Verdana"/>
              </a:rPr>
              <a:t>XObj</a:t>
            </a:r>
            <a:r>
              <a:rPr lang="en-US" sz="1100" b="1" dirty="0" smtClean="0">
                <a:solidFill>
                  <a:srgbClr val="000000"/>
                </a:solidFill>
                <a:latin typeface="Verdana"/>
              </a:rPr>
              <a:t>(</a:t>
            </a:r>
            <a:r>
              <a:rPr lang="en-US" sz="1100" b="1" dirty="0" smtClean="0">
                <a:solidFill>
                  <a:srgbClr val="7F007F"/>
                </a:solidFill>
                <a:latin typeface="Verdana"/>
              </a:rPr>
              <a:t>"data/Statue.AAM"</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err="1" smtClean="0">
                <a:solidFill>
                  <a:srgbClr val="000000"/>
                </a:solidFill>
                <a:latin typeface="Verdana"/>
              </a:rPr>
              <a:t>obj</a:t>
            </a:r>
            <a:r>
              <a:rPr lang="en-US" sz="1100" b="1" dirty="0" err="1" smtClean="0">
                <a:solidFill>
                  <a:srgbClr val="000000"/>
                </a:solidFill>
                <a:latin typeface="Verdana"/>
              </a:rPr>
              <a:t>.RotateGlobal</a:t>
            </a:r>
            <a:r>
              <a:rPr lang="en-US" sz="1100" b="1" dirty="0" smtClean="0">
                <a:solidFill>
                  <a:srgbClr val="000000"/>
                </a:solidFill>
                <a:latin typeface="Verdana"/>
              </a:rPr>
              <a:t>(</a:t>
            </a:r>
            <a:r>
              <a:rPr lang="en-US" sz="1100" b="1" dirty="0" smtClean="0">
                <a:solidFill>
                  <a:srgbClr val="007F7F"/>
                </a:solidFill>
                <a:latin typeface="Verdana"/>
              </a:rPr>
              <a:t>180.0</a:t>
            </a:r>
            <a:r>
              <a:rPr lang="en-US" sz="1100" b="1" dirty="0" smtClean="0">
                <a:solidFill>
                  <a:srgbClr val="000000"/>
                </a:solidFill>
                <a:latin typeface="Verdana"/>
              </a:rPr>
              <a:t>,</a:t>
            </a:r>
            <a:r>
              <a:rPr lang="en-US" sz="1100" b="1" dirty="0" smtClean="0">
                <a:solidFill>
                  <a:srgbClr val="808080"/>
                </a:solidFill>
                <a:latin typeface="Verdana"/>
              </a:rPr>
              <a:t> </a:t>
            </a:r>
            <a:r>
              <a:rPr lang="en-US" sz="1100" b="1" dirty="0" smtClean="0">
                <a:solidFill>
                  <a:srgbClr val="007F7F"/>
                </a:solidFill>
                <a:latin typeface="Verdana"/>
              </a:rPr>
              <a:t>0.0</a:t>
            </a:r>
            <a:r>
              <a:rPr lang="en-US" sz="1100" b="1" dirty="0" smtClean="0">
                <a:solidFill>
                  <a:srgbClr val="000000"/>
                </a:solidFill>
                <a:latin typeface="Verdana"/>
              </a:rPr>
              <a:t>,</a:t>
            </a:r>
            <a:r>
              <a:rPr lang="en-US" sz="1100" b="1" dirty="0" smtClean="0">
                <a:solidFill>
                  <a:srgbClr val="808080"/>
                </a:solidFill>
                <a:latin typeface="Verdana"/>
              </a:rPr>
              <a:t> </a:t>
            </a:r>
            <a:r>
              <a:rPr lang="en-US" sz="1100" b="1" dirty="0" smtClean="0">
                <a:solidFill>
                  <a:srgbClr val="007F7F"/>
                </a:solidFill>
                <a:latin typeface="Verdana"/>
              </a:rPr>
              <a:t>1.0</a:t>
            </a:r>
            <a:r>
              <a:rPr lang="en-US" sz="1100" b="1" dirty="0" smtClean="0">
                <a:solidFill>
                  <a:srgbClr val="000000"/>
                </a:solidFill>
                <a:latin typeface="Verdana"/>
              </a:rPr>
              <a:t>,</a:t>
            </a:r>
            <a:r>
              <a:rPr lang="en-US" sz="1100" b="1" dirty="0" smtClean="0">
                <a:solidFill>
                  <a:srgbClr val="808080"/>
                </a:solidFill>
                <a:latin typeface="Verdana"/>
              </a:rPr>
              <a:t> </a:t>
            </a:r>
            <a:r>
              <a:rPr lang="en-US" sz="1100" b="1" dirty="0" smtClean="0">
                <a:solidFill>
                  <a:srgbClr val="007F7F"/>
                </a:solidFill>
                <a:latin typeface="Verdana"/>
              </a:rPr>
              <a:t>0.0</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b="1" dirty="0" smtClean="0">
                <a:solidFill>
                  <a:srgbClr val="000000"/>
                </a:solidFill>
                <a:latin typeface="Verdana"/>
              </a:rPr>
              <a:t>}</a:t>
            </a:r>
            <a:endParaRPr lang="en-US" sz="1100" b="1" dirty="0" smtClean="0">
              <a:solidFill>
                <a:srgbClr val="808080"/>
              </a:solidFill>
              <a:latin typeface="Verdana"/>
            </a:endParaRPr>
          </a:p>
          <a:p>
            <a:r>
              <a:rPr lang="en-US" sz="1100" b="1" dirty="0" smtClean="0">
                <a:solidFill>
                  <a:srgbClr val="00007F"/>
                </a:solidFill>
                <a:latin typeface="Verdana"/>
              </a:rPr>
              <a:t>function</a:t>
            </a:r>
            <a:r>
              <a:rPr lang="en-US" sz="1100" b="1" dirty="0" smtClean="0">
                <a:solidFill>
                  <a:srgbClr val="808080"/>
                </a:solidFill>
                <a:latin typeface="Verdana"/>
              </a:rPr>
              <a:t> </a:t>
            </a:r>
            <a:r>
              <a:rPr lang="en-US" sz="1100" b="1" dirty="0" err="1" smtClean="0">
                <a:solidFill>
                  <a:srgbClr val="000000"/>
                </a:solidFill>
                <a:latin typeface="Verdana"/>
              </a:rPr>
              <a:t>OnFrame</a:t>
            </a:r>
            <a:r>
              <a:rPr lang="en-US" sz="1100" b="1" dirty="0" smtClean="0">
                <a:solidFill>
                  <a:srgbClr val="000000"/>
                </a:solidFill>
                <a:latin typeface="Verdana"/>
              </a:rPr>
              <a:t>()</a:t>
            </a:r>
            <a:r>
              <a:rPr lang="en-US" sz="1100" b="1" dirty="0" smtClean="0">
                <a:solidFill>
                  <a:srgbClr val="808080"/>
                </a:solidFill>
                <a:latin typeface="Verdana"/>
              </a:rPr>
              <a:t> </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err="1" smtClean="0">
                <a:solidFill>
                  <a:srgbClr val="000000"/>
                </a:solidFill>
                <a:latin typeface="Verdana"/>
              </a:rPr>
              <a:t>SceneBegin</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err="1" smtClean="0">
                <a:solidFill>
                  <a:srgbClr val="000000"/>
                </a:solidFill>
                <a:latin typeface="Verdana"/>
              </a:rPr>
              <a:t>obj</a:t>
            </a:r>
            <a:r>
              <a:rPr lang="en-US" sz="1100" b="1" dirty="0" err="1" smtClean="0">
                <a:solidFill>
                  <a:srgbClr val="000000"/>
                </a:solidFill>
                <a:latin typeface="Verdana"/>
              </a:rPr>
              <a:t>.Draw</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dirty="0" smtClean="0">
                <a:solidFill>
                  <a:srgbClr val="808080"/>
                </a:solidFill>
                <a:latin typeface="Verdana"/>
              </a:rPr>
              <a:t>       </a:t>
            </a:r>
            <a:r>
              <a:rPr lang="en-US" sz="1100" dirty="0" err="1" smtClean="0">
                <a:solidFill>
                  <a:srgbClr val="000000"/>
                </a:solidFill>
                <a:latin typeface="Verdana"/>
              </a:rPr>
              <a:t>SceneEnd</a:t>
            </a:r>
            <a:r>
              <a:rPr lang="en-US" sz="1100" b="1" dirty="0" smtClean="0">
                <a:solidFill>
                  <a:srgbClr val="000000"/>
                </a:solidFill>
                <a:latin typeface="Verdana"/>
              </a:rPr>
              <a:t>();</a:t>
            </a:r>
            <a:endParaRPr lang="en-US" sz="1100" b="1" dirty="0" smtClean="0">
              <a:solidFill>
                <a:srgbClr val="808080"/>
              </a:solidFill>
              <a:latin typeface="Verdana"/>
            </a:endParaRPr>
          </a:p>
          <a:p>
            <a:r>
              <a:rPr lang="en-US" sz="1100" b="1" dirty="0" smtClean="0">
                <a:solidFill>
                  <a:srgbClr val="000000"/>
                </a:solidFill>
                <a:latin typeface="Verdana"/>
              </a:rPr>
              <a:t>}</a:t>
            </a:r>
            <a:endParaRPr lang="en-US" sz="1100" dirty="0" smtClean="0"/>
          </a:p>
        </p:txBody>
      </p:sp>
      <p:pic>
        <p:nvPicPr>
          <p:cNvPr id="10" name="Immagine 9" descr="XVRGlut 2011-05-26 09-32-51-28.bmp"/>
          <p:cNvPicPr>
            <a:picLocks noChangeAspect="1"/>
          </p:cNvPicPr>
          <p:nvPr/>
        </p:nvPicPr>
        <p:blipFill>
          <a:blip r:embed="rId3" cstate="print"/>
          <a:stretch>
            <a:fillRect/>
          </a:stretch>
        </p:blipFill>
        <p:spPr>
          <a:xfrm>
            <a:off x="4658139" y="1752600"/>
            <a:ext cx="4114800" cy="3086100"/>
          </a:xfrm>
          <a:prstGeom prst="rect">
            <a:avLst/>
          </a:prstGeom>
        </p:spPr>
      </p:pic>
      <p:sp>
        <p:nvSpPr>
          <p:cNvPr id="12" name="Segnaposto contenuto 2"/>
          <p:cNvSpPr>
            <a:spLocks noGrp="1"/>
          </p:cNvSpPr>
          <p:nvPr>
            <p:ph idx="1"/>
          </p:nvPr>
        </p:nvSpPr>
        <p:spPr>
          <a:xfrm>
            <a:off x="457200" y="4972050"/>
            <a:ext cx="8229600" cy="1524000"/>
          </a:xfrm>
        </p:spPr>
        <p:txBody>
          <a:bodyPr>
            <a:normAutofit/>
          </a:bodyPr>
          <a:lstStyle/>
          <a:p>
            <a:pPr marL="274320" indent="-274320">
              <a:spcBef>
                <a:spcPts val="300"/>
              </a:spcBef>
            </a:pPr>
            <a:r>
              <a:rPr lang="en-US" sz="2000" dirty="0" smtClean="0"/>
              <a:t>The </a:t>
            </a:r>
            <a:r>
              <a:rPr lang="en-US" sz="2000" dirty="0" err="1" smtClean="0"/>
              <a:t>specular</a:t>
            </a:r>
            <a:r>
              <a:rPr lang="en-US" sz="2000" dirty="0" smtClean="0"/>
              <a:t> map is also used as skybox in this case (common procedure)</a:t>
            </a:r>
          </a:p>
          <a:p>
            <a:pPr marL="274320" indent="-274320">
              <a:spcBef>
                <a:spcPts val="300"/>
              </a:spcBef>
            </a:pPr>
            <a:r>
              <a:rPr lang="en-US" sz="2000" dirty="0" smtClean="0"/>
              <a:t>The diffuse map is usually a filtered version of the </a:t>
            </a:r>
            <a:r>
              <a:rPr lang="en-US" sz="2000" dirty="0" err="1" smtClean="0"/>
              <a:t>specular</a:t>
            </a:r>
            <a:r>
              <a:rPr lang="en-US" sz="2000" dirty="0" smtClean="0"/>
              <a:t> map, using for example a strong blur filter.</a:t>
            </a:r>
          </a:p>
          <a:p>
            <a:pPr marL="274320" indent="-274320">
              <a:spcBef>
                <a:spcPts val="300"/>
              </a:spcBef>
            </a:pPr>
            <a:r>
              <a:rPr lang="en-US" sz="2000" dirty="0" smtClean="0"/>
              <a:t>The </a:t>
            </a:r>
            <a:r>
              <a:rPr lang="en-US" sz="2000" dirty="0" smtClean="0">
                <a:solidFill>
                  <a:schemeClr val="tx2"/>
                </a:solidFill>
              </a:rPr>
              <a:t>true</a:t>
            </a:r>
            <a:r>
              <a:rPr lang="en-US" sz="2000" dirty="0" smtClean="0"/>
              <a:t> flag in </a:t>
            </a:r>
            <a:r>
              <a:rPr lang="en-US" sz="2000" dirty="0" err="1" smtClean="0"/>
              <a:t>LoadBackground</a:t>
            </a:r>
            <a:r>
              <a:rPr lang="en-US" sz="2000" dirty="0" smtClean="0"/>
              <a:t>() means that the image is a skybox.</a:t>
            </a:r>
          </a:p>
        </p:txBody>
      </p:sp>
      <p:sp>
        <p:nvSpPr>
          <p:cNvPr id="13" name="Freccia a destra 12"/>
          <p:cNvSpPr/>
          <p:nvPr/>
        </p:nvSpPr>
        <p:spPr>
          <a:xfrm>
            <a:off x="4343400" y="3057525"/>
            <a:ext cx="2286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391400" cy="685800"/>
          </a:xfrm>
          <a:effectLst>
            <a:outerShdw blurRad="50800" dist="38100" dir="5400000" algn="t" rotWithShape="0">
              <a:schemeClr val="tx1">
                <a:alpha val="40000"/>
              </a:schemeClr>
            </a:outerShdw>
          </a:effectLst>
        </p:spPr>
        <p:txBody>
          <a:bodyPr>
            <a:noAutofit/>
          </a:bodyPr>
          <a:lstStyle/>
          <a:p>
            <a:pPr algn="l"/>
            <a:r>
              <a:rPr lang="en-US" dirty="0" smtClean="0">
                <a:solidFill>
                  <a:srgbClr val="5A0000"/>
                </a:solidFill>
              </a:rPr>
              <a:t>Surface details</a:t>
            </a:r>
            <a:endParaRPr lang="en-US" dirty="0">
              <a:solidFill>
                <a:srgbClr val="5A0000"/>
              </a:solidFill>
            </a:endParaRPr>
          </a:p>
        </p:txBody>
      </p:sp>
      <p:sp>
        <p:nvSpPr>
          <p:cNvPr id="4" name="Titolo 1"/>
          <p:cNvSpPr txBox="1">
            <a:spLocks/>
          </p:cNvSpPr>
          <p:nvPr/>
        </p:nvSpPr>
        <p:spPr>
          <a:xfrm>
            <a:off x="990600" y="533400"/>
            <a:ext cx="7391400" cy="6858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200" dirty="0" smtClean="0">
                <a:solidFill>
                  <a:srgbClr val="5A0000"/>
                </a:solidFill>
                <a:latin typeface="+mj-lt"/>
                <a:ea typeface="+mj-ea"/>
                <a:cs typeface="+mj-cs"/>
              </a:rPr>
              <a:t>Normal and displacement mapping</a:t>
            </a:r>
            <a:endParaRPr kumimoji="0" lang="en-US" sz="3200" b="0" i="0" u="none" strike="noStrike" kern="1200" cap="none" spc="0" normalizeH="0" baseline="0" dirty="0" smtClean="0">
              <a:ln>
                <a:noFill/>
              </a:ln>
              <a:solidFill>
                <a:srgbClr val="5A0000"/>
              </a:solidFill>
              <a:effectLst/>
              <a:uLnTx/>
              <a:uFillTx/>
              <a:latin typeface="+mj-lt"/>
              <a:ea typeface="+mj-ea"/>
              <a:cs typeface="+mj-cs"/>
            </a:endParaRPr>
          </a:p>
        </p:txBody>
      </p:sp>
      <p:sp>
        <p:nvSpPr>
          <p:cNvPr id="5" name="CasellaDiTesto 4"/>
          <p:cNvSpPr txBox="1"/>
          <p:nvPr/>
        </p:nvSpPr>
        <p:spPr>
          <a:xfrm>
            <a:off x="0" y="6488668"/>
            <a:ext cx="1905000" cy="369332"/>
          </a:xfrm>
          <a:prstGeom prst="rect">
            <a:avLst/>
          </a:prstGeom>
          <a:solidFill>
            <a:schemeClr val="tx1">
              <a:alpha val="50000"/>
            </a:schemeClr>
          </a:solidFill>
        </p:spPr>
        <p:txBody>
          <a:bodyPr wrap="square" rtlCol="0" anchor="b" anchorCtr="0">
            <a:spAutoFit/>
          </a:bodyPr>
          <a:lstStyle/>
          <a:p>
            <a:pPr algn="ctr"/>
            <a:r>
              <a:rPr lang="en-US" dirty="0" smtClean="0">
                <a:solidFill>
                  <a:schemeClr val="bg1"/>
                </a:solidFill>
              </a:rPr>
              <a:t>Daniele Giannetti</a:t>
            </a:r>
            <a:endParaRPr lang="en-US" dirty="0">
              <a:solidFill>
                <a:schemeClr val="bg1"/>
              </a:solidFill>
            </a:endParaRPr>
          </a:p>
        </p:txBody>
      </p:sp>
      <p:sp>
        <p:nvSpPr>
          <p:cNvPr id="8" name="Segnaposto numero diapositiva 7"/>
          <p:cNvSpPr>
            <a:spLocks noGrp="1"/>
          </p:cNvSpPr>
          <p:nvPr>
            <p:ph type="sldNum" sz="quarter" idx="12"/>
          </p:nvPr>
        </p:nvSpPr>
        <p:spPr>
          <a:xfrm>
            <a:off x="8763000" y="6492875"/>
            <a:ext cx="381000" cy="365125"/>
          </a:xfrm>
          <a:solidFill>
            <a:schemeClr val="tx1">
              <a:alpha val="50000"/>
            </a:schemeClr>
          </a:solidFill>
        </p:spPr>
        <p:txBody>
          <a:bodyPr/>
          <a:lstStyle/>
          <a:p>
            <a:pPr algn="ctr"/>
            <a:r>
              <a:rPr lang="en-US" sz="1400" dirty="0" smtClean="0">
                <a:solidFill>
                  <a:schemeClr val="bg1"/>
                </a:solidFill>
              </a:rPr>
              <a:t>8</a:t>
            </a:r>
            <a:endParaRPr lang="en-US" sz="1400" dirty="0">
              <a:solidFill>
                <a:schemeClr val="bg1"/>
              </a:solidFill>
            </a:endParaRPr>
          </a:p>
        </p:txBody>
      </p:sp>
      <p:sp>
        <p:nvSpPr>
          <p:cNvPr id="14" name="Segnaposto contenuto 2"/>
          <p:cNvSpPr>
            <a:spLocks noGrp="1"/>
          </p:cNvSpPr>
          <p:nvPr>
            <p:ph idx="1"/>
          </p:nvPr>
        </p:nvSpPr>
        <p:spPr>
          <a:xfrm>
            <a:off x="457200" y="1752600"/>
            <a:ext cx="8229600" cy="4724400"/>
          </a:xfrm>
        </p:spPr>
        <p:txBody>
          <a:bodyPr>
            <a:normAutofit/>
          </a:bodyPr>
          <a:lstStyle/>
          <a:p>
            <a:pPr marL="274320" indent="-274320">
              <a:spcBef>
                <a:spcPts val="300"/>
              </a:spcBef>
            </a:pPr>
            <a:r>
              <a:rPr lang="en-US" sz="2000" dirty="0" smtClean="0"/>
              <a:t>Highly detailed objects should not be rendered as high-poly models in real time 3d graphics.</a:t>
            </a:r>
          </a:p>
          <a:p>
            <a:pPr marL="274320" indent="-274320">
              <a:spcBef>
                <a:spcPts val="300"/>
              </a:spcBef>
            </a:pPr>
            <a:r>
              <a:rPr lang="en-US" sz="2000" dirty="0" smtClean="0"/>
              <a:t>It is desirable to use texture-based methods with low-poly models in order to forge fake surface details.</a:t>
            </a:r>
          </a:p>
          <a:p>
            <a:pPr marL="274320" indent="-274320">
              <a:spcBef>
                <a:spcPts val="300"/>
              </a:spcBef>
            </a:pPr>
            <a:r>
              <a:rPr lang="en-US" sz="2000" dirty="0" smtClean="0"/>
              <a:t>The well-known normal mapping technique is available in the new engine, and the proper normal mapping shader is used when a normal map is associated with the loaded model.</a:t>
            </a:r>
          </a:p>
          <a:p>
            <a:pPr marL="274320" indent="-274320">
              <a:spcBef>
                <a:spcPts val="300"/>
              </a:spcBef>
            </a:pPr>
            <a:r>
              <a:rPr lang="en-US" sz="2000" dirty="0" smtClean="0"/>
              <a:t>A built-in displacement mapping technique is also available, in this case geometry is altered at render time using dynamic tessellation (implemented in the geometry shading OpenGL stage). The displacement mapping shader is automatically used when a displacement map (or height map) is associated with the loaded object.</a:t>
            </a:r>
          </a:p>
          <a:p>
            <a:pPr marL="274320" indent="-274320">
              <a:spcBef>
                <a:spcPts val="300"/>
              </a:spcBef>
            </a:pPr>
            <a:r>
              <a:rPr lang="en-US" sz="2000" dirty="0" smtClean="0"/>
              <a:t>The XVR code to use those functions not different from the previous examples: just load and draw the objects when needed.</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2511</TotalTime>
  <Words>2201</Words>
  <Application>Microsoft Office PowerPoint</Application>
  <PresentationFormat>Presentazione su schermo (4:3)</PresentationFormat>
  <Paragraphs>301</Paragraphs>
  <Slides>23</Slides>
  <Notes>23</Notes>
  <HiddenSlides>0</HiddenSlides>
  <MMClips>4</MMClips>
  <ScaleCrop>false</ScaleCrop>
  <HeadingPairs>
    <vt:vector size="4" baseType="variant">
      <vt:variant>
        <vt:lpstr>Tema</vt:lpstr>
      </vt:variant>
      <vt:variant>
        <vt:i4>1</vt:i4>
      </vt:variant>
      <vt:variant>
        <vt:lpstr>Titoli diapositive</vt:lpstr>
      </vt:variant>
      <vt:variant>
        <vt:i4>23</vt:i4>
      </vt:variant>
    </vt:vector>
  </HeadingPairs>
  <TitlesOfParts>
    <vt:vector size="24" baseType="lpstr">
      <vt:lpstr>Tema di Office</vt:lpstr>
      <vt:lpstr>A new Engine for XVR</vt:lpstr>
      <vt:lpstr>Introduction</vt:lpstr>
      <vt:lpstr>Introduction</vt:lpstr>
      <vt:lpstr>Introduction</vt:lpstr>
      <vt:lpstr>Basic engine capabilities</vt:lpstr>
      <vt:lpstr>Basic engine capabilities</vt:lpstr>
      <vt:lpstr>Advanced illumination</vt:lpstr>
      <vt:lpstr>Advanced illumination</vt:lpstr>
      <vt:lpstr>Surface details</vt:lpstr>
      <vt:lpstr>Surface details</vt:lpstr>
      <vt:lpstr>Soft Shadows</vt:lpstr>
      <vt:lpstr>Soft Shadows</vt:lpstr>
      <vt:lpstr>Soft Shadows</vt:lpstr>
      <vt:lpstr>Soft Shadows</vt:lpstr>
      <vt:lpstr>Physical Simulation</vt:lpstr>
      <vt:lpstr>Physical Simulation</vt:lpstr>
      <vt:lpstr>Physical Simulation</vt:lpstr>
      <vt:lpstr>Physical Simulation</vt:lpstr>
      <vt:lpstr>Physical Simulation</vt:lpstr>
      <vt:lpstr>Physical Simulation</vt:lpstr>
      <vt:lpstr>Exporting AAM Files</vt:lpstr>
      <vt:lpstr>Conclusion and Future Work</vt:lpstr>
      <vt:lpstr>Diapositiva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and Realization of a Software Library for Interactive Visualization of Complex Virtual Environments</dc:title>
  <dc:subject>Design and Realization of a Software Library for Interactive Visualization of Complex Virtual Environments</dc:subject>
  <dc:creator>Daniele Giannetti</dc:creator>
  <cp:keywords>Giannetti Daniele VR3Lib XVR</cp:keywords>
  <cp:lastModifiedBy>Daniele</cp:lastModifiedBy>
  <cp:revision>653</cp:revision>
  <dcterms:created xsi:type="dcterms:W3CDTF">2010-11-25T15:51:08Z</dcterms:created>
  <dcterms:modified xsi:type="dcterms:W3CDTF">2011-05-30T17:47:13Z</dcterms:modified>
</cp:coreProperties>
</file>