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48" r:id="rId1"/>
  </p:sldMasterIdLst>
  <p:notesMasterIdLst>
    <p:notesMasterId r:id="rId26"/>
  </p:notesMasterIdLst>
  <p:sldIdLst>
    <p:sldId id="256" r:id="rId2"/>
    <p:sldId id="259" r:id="rId3"/>
    <p:sldId id="260" r:id="rId4"/>
    <p:sldId id="261" r:id="rId5"/>
    <p:sldId id="263" r:id="rId6"/>
    <p:sldId id="262" r:id="rId7"/>
    <p:sldId id="284" r:id="rId8"/>
    <p:sldId id="265" r:id="rId9"/>
    <p:sldId id="267" r:id="rId10"/>
    <p:sldId id="268" r:id="rId11"/>
    <p:sldId id="269" r:id="rId12"/>
    <p:sldId id="270" r:id="rId13"/>
    <p:sldId id="273" r:id="rId14"/>
    <p:sldId id="272" r:id="rId15"/>
    <p:sldId id="275" r:id="rId16"/>
    <p:sldId id="276" r:id="rId17"/>
    <p:sldId id="277" r:id="rId18"/>
    <p:sldId id="278" r:id="rId19"/>
    <p:sldId id="279" r:id="rId20"/>
    <p:sldId id="280" r:id="rId21"/>
    <p:sldId id="281" r:id="rId22"/>
    <p:sldId id="282" r:id="rId23"/>
    <p:sldId id="283" r:id="rId24"/>
    <p:sldId id="258"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0000"/>
    <a:srgbClr val="6FA0DB"/>
    <a:srgbClr val="FFFFFF"/>
    <a:srgbClr val="550000"/>
    <a:srgbClr val="500000"/>
    <a:srgbClr val="480000"/>
    <a:srgbClr val="C0C0C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6153" autoAdjust="0"/>
    <p:restoredTop sz="77162" autoAdjust="0"/>
  </p:normalViewPr>
  <p:slideViewPr>
    <p:cSldViewPr>
      <p:cViewPr>
        <p:scale>
          <a:sx n="66" d="100"/>
          <a:sy n="66" d="100"/>
        </p:scale>
        <p:origin x="-1008" y="1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8A6184D-232D-4CA5-B422-9D8D95C6120F}" type="datetimeFigureOut">
              <a:rPr lang="it-IT" smtClean="0"/>
              <a:pPr/>
              <a:t>19/12/2010</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32357D4-AC1D-4D3B-A01D-23785834BAAD}" type="slidenum">
              <a:rPr lang="it-IT" smtClean="0"/>
              <a:pPr/>
              <a:t>‹N›</a:t>
            </a:fld>
            <a:endParaRPr lang="it-IT"/>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baseline="0" dirty="0" smtClean="0"/>
          </a:p>
        </p:txBody>
      </p:sp>
      <p:sp>
        <p:nvSpPr>
          <p:cNvPr id="4" name="Segnaposto numero diapositiva 3"/>
          <p:cNvSpPr>
            <a:spLocks noGrp="1"/>
          </p:cNvSpPr>
          <p:nvPr>
            <p:ph type="sldNum" sz="quarter" idx="10"/>
          </p:nvPr>
        </p:nvSpPr>
        <p:spPr/>
        <p:txBody>
          <a:bodyPr/>
          <a:lstStyle/>
          <a:p>
            <a:fld id="{332357D4-AC1D-4D3B-A01D-23785834BAAD}" type="slidenum">
              <a:rPr lang="it-IT" smtClean="0"/>
              <a:pPr/>
              <a:t>0</a:t>
            </a:fld>
            <a:endParaRPr lang="it-IT"/>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332357D4-AC1D-4D3B-A01D-23785834BAAD}" type="slidenum">
              <a:rPr lang="it-IT" smtClean="0"/>
              <a:pPr/>
              <a:t>9</a:t>
            </a:fld>
            <a:endParaRPr lang="it-IT"/>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baseline="0" dirty="0" smtClean="0"/>
          </a:p>
        </p:txBody>
      </p:sp>
      <p:sp>
        <p:nvSpPr>
          <p:cNvPr id="4" name="Segnaposto numero diapositiva 3"/>
          <p:cNvSpPr>
            <a:spLocks noGrp="1"/>
          </p:cNvSpPr>
          <p:nvPr>
            <p:ph type="sldNum" sz="quarter" idx="10"/>
          </p:nvPr>
        </p:nvSpPr>
        <p:spPr/>
        <p:txBody>
          <a:bodyPr/>
          <a:lstStyle/>
          <a:p>
            <a:fld id="{332357D4-AC1D-4D3B-A01D-23785834BAAD}" type="slidenum">
              <a:rPr lang="it-IT" smtClean="0"/>
              <a:pPr/>
              <a:t>10</a:t>
            </a:fld>
            <a:endParaRPr lang="it-IT"/>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332357D4-AC1D-4D3B-A01D-23785834BAAD}" type="slidenum">
              <a:rPr lang="it-IT" smtClean="0"/>
              <a:pPr/>
              <a:t>11</a:t>
            </a:fld>
            <a:endParaRPr lang="it-IT"/>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332357D4-AC1D-4D3B-A01D-23785834BAAD}" type="slidenum">
              <a:rPr lang="it-IT" smtClean="0"/>
              <a:pPr/>
              <a:t>12</a:t>
            </a:fld>
            <a:endParaRPr lang="it-IT"/>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332357D4-AC1D-4D3B-A01D-23785834BAAD}" type="slidenum">
              <a:rPr lang="it-IT" smtClean="0"/>
              <a:pPr/>
              <a:t>13</a:t>
            </a:fld>
            <a:endParaRPr lang="it-IT"/>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332357D4-AC1D-4D3B-A01D-23785834BAAD}" type="slidenum">
              <a:rPr lang="it-IT" smtClean="0"/>
              <a:pPr/>
              <a:t>14</a:t>
            </a:fld>
            <a:endParaRPr lang="it-IT"/>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smtClean="0"/>
          </a:p>
        </p:txBody>
      </p:sp>
      <p:sp>
        <p:nvSpPr>
          <p:cNvPr id="4" name="Segnaposto numero diapositiva 3"/>
          <p:cNvSpPr>
            <a:spLocks noGrp="1"/>
          </p:cNvSpPr>
          <p:nvPr>
            <p:ph type="sldNum" sz="quarter" idx="10"/>
          </p:nvPr>
        </p:nvSpPr>
        <p:spPr/>
        <p:txBody>
          <a:bodyPr/>
          <a:lstStyle/>
          <a:p>
            <a:fld id="{332357D4-AC1D-4D3B-A01D-23785834BAAD}" type="slidenum">
              <a:rPr lang="it-IT" smtClean="0"/>
              <a:pPr/>
              <a:t>15</a:t>
            </a:fld>
            <a:endParaRPr lang="it-IT"/>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332357D4-AC1D-4D3B-A01D-23785834BAAD}" type="slidenum">
              <a:rPr lang="it-IT" smtClean="0"/>
              <a:pPr/>
              <a:t>16</a:t>
            </a:fld>
            <a:endParaRPr lang="it-IT"/>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332357D4-AC1D-4D3B-A01D-23785834BAAD}" type="slidenum">
              <a:rPr lang="it-IT" smtClean="0"/>
              <a:pPr/>
              <a:t>17</a:t>
            </a:fld>
            <a:endParaRPr lang="it-IT"/>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baseline="0" dirty="0" smtClean="0"/>
          </a:p>
        </p:txBody>
      </p:sp>
      <p:sp>
        <p:nvSpPr>
          <p:cNvPr id="4" name="Segnaposto numero diapositiva 3"/>
          <p:cNvSpPr>
            <a:spLocks noGrp="1"/>
          </p:cNvSpPr>
          <p:nvPr>
            <p:ph type="sldNum" sz="quarter" idx="10"/>
          </p:nvPr>
        </p:nvSpPr>
        <p:spPr/>
        <p:txBody>
          <a:bodyPr/>
          <a:lstStyle/>
          <a:p>
            <a:fld id="{332357D4-AC1D-4D3B-A01D-23785834BAAD}" type="slidenum">
              <a:rPr lang="it-IT" smtClean="0"/>
              <a:pPr/>
              <a:t>18</a:t>
            </a:fld>
            <a:endParaRPr lang="it-IT"/>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332357D4-AC1D-4D3B-A01D-23785834BAAD}" type="slidenum">
              <a:rPr lang="it-IT" smtClean="0"/>
              <a:pPr/>
              <a:t>1</a:t>
            </a:fld>
            <a:endParaRPr lang="it-IT"/>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332357D4-AC1D-4D3B-A01D-23785834BAAD}" type="slidenum">
              <a:rPr lang="it-IT" smtClean="0"/>
              <a:pPr/>
              <a:t>19</a:t>
            </a:fld>
            <a:endParaRPr lang="it-IT"/>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b="0" dirty="0" smtClean="0"/>
          </a:p>
        </p:txBody>
      </p:sp>
      <p:sp>
        <p:nvSpPr>
          <p:cNvPr id="4" name="Segnaposto numero diapositiva 3"/>
          <p:cNvSpPr>
            <a:spLocks noGrp="1"/>
          </p:cNvSpPr>
          <p:nvPr>
            <p:ph type="sldNum" sz="quarter" idx="10"/>
          </p:nvPr>
        </p:nvSpPr>
        <p:spPr/>
        <p:txBody>
          <a:bodyPr/>
          <a:lstStyle/>
          <a:p>
            <a:fld id="{332357D4-AC1D-4D3B-A01D-23785834BAAD}" type="slidenum">
              <a:rPr lang="it-IT" smtClean="0"/>
              <a:pPr/>
              <a:t>20</a:t>
            </a:fld>
            <a:endParaRPr lang="it-IT"/>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332357D4-AC1D-4D3B-A01D-23785834BAAD}" type="slidenum">
              <a:rPr lang="it-IT" smtClean="0"/>
              <a:pPr/>
              <a:t>21</a:t>
            </a:fld>
            <a:endParaRPr lang="it-IT"/>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smtClean="0"/>
          </a:p>
        </p:txBody>
      </p:sp>
      <p:sp>
        <p:nvSpPr>
          <p:cNvPr id="4" name="Segnaposto numero diapositiva 3"/>
          <p:cNvSpPr>
            <a:spLocks noGrp="1"/>
          </p:cNvSpPr>
          <p:nvPr>
            <p:ph type="sldNum" sz="quarter" idx="10"/>
          </p:nvPr>
        </p:nvSpPr>
        <p:spPr/>
        <p:txBody>
          <a:bodyPr/>
          <a:lstStyle/>
          <a:p>
            <a:fld id="{332357D4-AC1D-4D3B-A01D-23785834BAAD}" type="slidenum">
              <a:rPr lang="it-IT" smtClean="0"/>
              <a:pPr/>
              <a:t>22</a:t>
            </a:fld>
            <a:endParaRPr lang="it-IT"/>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b="0" dirty="0"/>
          </a:p>
        </p:txBody>
      </p:sp>
      <p:sp>
        <p:nvSpPr>
          <p:cNvPr id="4" name="Segnaposto numero diapositiva 3"/>
          <p:cNvSpPr>
            <a:spLocks noGrp="1"/>
          </p:cNvSpPr>
          <p:nvPr>
            <p:ph type="sldNum" sz="quarter" idx="10"/>
          </p:nvPr>
        </p:nvSpPr>
        <p:spPr/>
        <p:txBody>
          <a:bodyPr/>
          <a:lstStyle/>
          <a:p>
            <a:fld id="{332357D4-AC1D-4D3B-A01D-23785834BAAD}" type="slidenum">
              <a:rPr lang="it-IT" smtClean="0"/>
              <a:pPr/>
              <a:t>23</a:t>
            </a:fld>
            <a:endParaRPr lang="it-IT"/>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baseline="0" dirty="0" smtClean="0"/>
          </a:p>
        </p:txBody>
      </p:sp>
      <p:sp>
        <p:nvSpPr>
          <p:cNvPr id="4" name="Segnaposto numero diapositiva 3"/>
          <p:cNvSpPr>
            <a:spLocks noGrp="1"/>
          </p:cNvSpPr>
          <p:nvPr>
            <p:ph type="sldNum" sz="quarter" idx="10"/>
          </p:nvPr>
        </p:nvSpPr>
        <p:spPr/>
        <p:txBody>
          <a:bodyPr/>
          <a:lstStyle/>
          <a:p>
            <a:fld id="{332357D4-AC1D-4D3B-A01D-23785834BAAD}" type="slidenum">
              <a:rPr lang="it-IT" smtClean="0"/>
              <a:pPr/>
              <a:t>2</a:t>
            </a:fld>
            <a:endParaRPr lang="it-IT"/>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baseline="0" dirty="0" smtClean="0"/>
          </a:p>
        </p:txBody>
      </p:sp>
      <p:sp>
        <p:nvSpPr>
          <p:cNvPr id="4" name="Segnaposto numero diapositiva 3"/>
          <p:cNvSpPr>
            <a:spLocks noGrp="1"/>
          </p:cNvSpPr>
          <p:nvPr>
            <p:ph type="sldNum" sz="quarter" idx="10"/>
          </p:nvPr>
        </p:nvSpPr>
        <p:spPr/>
        <p:txBody>
          <a:bodyPr/>
          <a:lstStyle/>
          <a:p>
            <a:fld id="{332357D4-AC1D-4D3B-A01D-23785834BAAD}" type="slidenum">
              <a:rPr lang="it-IT" smtClean="0"/>
              <a:pPr/>
              <a:t>3</a:t>
            </a:fld>
            <a:endParaRPr lang="it-IT"/>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pPr marL="274320" indent="-274320">
              <a:buFont typeface="Arial" pitchFamily="34" charset="0"/>
              <a:buNone/>
            </a:pPr>
            <a:endParaRPr lang="it-IT" dirty="0"/>
          </a:p>
        </p:txBody>
      </p:sp>
      <p:sp>
        <p:nvSpPr>
          <p:cNvPr id="4" name="Segnaposto numero diapositiva 3"/>
          <p:cNvSpPr>
            <a:spLocks noGrp="1"/>
          </p:cNvSpPr>
          <p:nvPr>
            <p:ph type="sldNum" sz="quarter" idx="10"/>
          </p:nvPr>
        </p:nvSpPr>
        <p:spPr/>
        <p:txBody>
          <a:bodyPr/>
          <a:lstStyle/>
          <a:p>
            <a:fld id="{332357D4-AC1D-4D3B-A01D-23785834BAAD}" type="slidenum">
              <a:rPr lang="it-IT" smtClean="0"/>
              <a:pPr/>
              <a:t>4</a:t>
            </a:fld>
            <a:endParaRPr lang="it-IT"/>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baseline="0" dirty="0" smtClean="0"/>
          </a:p>
        </p:txBody>
      </p:sp>
      <p:sp>
        <p:nvSpPr>
          <p:cNvPr id="4" name="Segnaposto numero diapositiva 3"/>
          <p:cNvSpPr>
            <a:spLocks noGrp="1"/>
          </p:cNvSpPr>
          <p:nvPr>
            <p:ph type="sldNum" sz="quarter" idx="10"/>
          </p:nvPr>
        </p:nvSpPr>
        <p:spPr/>
        <p:txBody>
          <a:bodyPr/>
          <a:lstStyle/>
          <a:p>
            <a:fld id="{332357D4-AC1D-4D3B-A01D-23785834BAAD}" type="slidenum">
              <a:rPr lang="it-IT" smtClean="0"/>
              <a:pPr/>
              <a:t>5</a:t>
            </a:fld>
            <a:endParaRPr lang="it-IT"/>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baseline="0" dirty="0" smtClean="0"/>
          </a:p>
        </p:txBody>
      </p:sp>
      <p:sp>
        <p:nvSpPr>
          <p:cNvPr id="4" name="Segnaposto numero diapositiva 3"/>
          <p:cNvSpPr>
            <a:spLocks noGrp="1"/>
          </p:cNvSpPr>
          <p:nvPr>
            <p:ph type="sldNum" sz="quarter" idx="10"/>
          </p:nvPr>
        </p:nvSpPr>
        <p:spPr/>
        <p:txBody>
          <a:bodyPr/>
          <a:lstStyle/>
          <a:p>
            <a:fld id="{332357D4-AC1D-4D3B-A01D-23785834BAAD}" type="slidenum">
              <a:rPr lang="it-IT" smtClean="0"/>
              <a:pPr/>
              <a:t>6</a:t>
            </a:fld>
            <a:endParaRPr lang="it-IT"/>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332357D4-AC1D-4D3B-A01D-23785834BAAD}" type="slidenum">
              <a:rPr lang="it-IT" smtClean="0"/>
              <a:pPr/>
              <a:t>7</a:t>
            </a:fld>
            <a:endParaRPr lang="it-IT"/>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baseline="0" dirty="0" smtClean="0"/>
          </a:p>
        </p:txBody>
      </p:sp>
      <p:sp>
        <p:nvSpPr>
          <p:cNvPr id="4" name="Segnaposto numero diapositiva 3"/>
          <p:cNvSpPr>
            <a:spLocks noGrp="1"/>
          </p:cNvSpPr>
          <p:nvPr>
            <p:ph type="sldNum" sz="quarter" idx="10"/>
          </p:nvPr>
        </p:nvSpPr>
        <p:spPr/>
        <p:txBody>
          <a:bodyPr/>
          <a:lstStyle/>
          <a:p>
            <a:fld id="{332357D4-AC1D-4D3B-A01D-23785834BAAD}" type="slidenum">
              <a:rPr lang="it-IT" smtClean="0"/>
              <a:pPr/>
              <a:t>8</a:t>
            </a:fld>
            <a:endParaRPr lang="it-I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875F5D0A-E7CB-43D5-8CB3-E1483D558AED}" type="datetime1">
              <a:rPr lang="it-IT" smtClean="0"/>
              <a:pPr/>
              <a:t>19/12/2010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D830933-45AB-4A9C-9BAC-6024878EB577}" type="slidenum">
              <a:rPr lang="it-IT" smtClean="0"/>
              <a:pPr/>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4F010BBD-9678-4D9D-80D2-F47DA7F010E4}" type="datetime1">
              <a:rPr lang="it-IT" smtClean="0"/>
              <a:pPr/>
              <a:t>19/12/2010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D830933-45AB-4A9C-9BAC-6024878EB577}" type="slidenum">
              <a:rPr lang="it-IT" smtClean="0"/>
              <a:pPr/>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EA00E81C-2AEA-4339-9EC2-772DCADFFEC4}" type="datetime1">
              <a:rPr lang="it-IT" smtClean="0"/>
              <a:pPr/>
              <a:t>19/12/2010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D830933-45AB-4A9C-9BAC-6024878EB577}" type="slidenum">
              <a:rPr lang="it-IT" smtClean="0"/>
              <a:pPr/>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9DCB9EE6-62A1-495D-847A-252ADBD73B56}" type="datetime1">
              <a:rPr lang="it-IT" smtClean="0"/>
              <a:pPr/>
              <a:t>19/12/2010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D830933-45AB-4A9C-9BAC-6024878EB577}" type="slidenum">
              <a:rPr lang="it-IT" smtClean="0"/>
              <a:pPr/>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1D30F7B3-4FCE-42E6-BEC2-8214BAC87E1F}" type="datetime1">
              <a:rPr lang="it-IT" smtClean="0"/>
              <a:pPr/>
              <a:t>19/12/2010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9D830933-45AB-4A9C-9BAC-6024878EB577}" type="slidenum">
              <a:rPr lang="it-IT" smtClean="0"/>
              <a:pPr/>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D2CE05D6-76B6-4754-B0A6-07057FB4F024}" type="datetime1">
              <a:rPr lang="it-IT" smtClean="0"/>
              <a:pPr/>
              <a:t>19/12/2010</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9D830933-45AB-4A9C-9BAC-6024878EB577}" type="slidenum">
              <a:rPr lang="it-IT" smtClean="0"/>
              <a:pPr/>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A82EDF75-0678-420D-8259-35552E91386B}" type="datetime1">
              <a:rPr lang="it-IT" smtClean="0"/>
              <a:pPr/>
              <a:t>19/12/2010</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9D830933-45AB-4A9C-9BAC-6024878EB577}" type="slidenum">
              <a:rPr lang="it-IT" smtClean="0"/>
              <a:pPr/>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DC02FDCA-4032-4851-9CE5-E4DA812689AD}" type="datetime1">
              <a:rPr lang="it-IT" smtClean="0"/>
              <a:pPr/>
              <a:t>19/12/2010</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9D830933-45AB-4A9C-9BAC-6024878EB577}" type="slidenum">
              <a:rPr lang="it-IT" smtClean="0"/>
              <a:pPr/>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AB1D9718-7ED2-4ABA-A7F2-63B7FA622A1B}" type="datetime1">
              <a:rPr lang="it-IT" smtClean="0"/>
              <a:pPr/>
              <a:t>19/12/2010</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9D830933-45AB-4A9C-9BAC-6024878EB577}" type="slidenum">
              <a:rPr lang="it-IT" smtClean="0"/>
              <a:pPr/>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352B7DA0-9BDB-4C2C-B489-077EE0897F46}" type="datetime1">
              <a:rPr lang="it-IT" smtClean="0"/>
              <a:pPr/>
              <a:t>19/12/2010</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9D830933-45AB-4A9C-9BAC-6024878EB577}" type="slidenum">
              <a:rPr lang="it-IT" smtClean="0"/>
              <a:pPr/>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21C505A7-A598-4991-930A-AA0F4DAA89A4}" type="datetime1">
              <a:rPr lang="it-IT" smtClean="0"/>
              <a:pPr/>
              <a:t>19/12/2010</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9D830933-45AB-4A9C-9BAC-6024878EB577}" type="slidenum">
              <a:rPr lang="it-IT" smtClean="0"/>
              <a:pPr/>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A13104-3BB2-4552-9C5D-0F196137ADFE}" type="datetime1">
              <a:rPr lang="it-IT" smtClean="0"/>
              <a:pPr/>
              <a:t>19/12/2010</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830933-45AB-4A9C-9BAC-6024878EB577}" type="slidenum">
              <a:rPr lang="it-IT" smtClean="0"/>
              <a:pPr/>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6.jpe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ideo" Target="file:///C:\Users\Secror\Desktop\OpenGLrepo\DOCS\LaureaPresentation\Items_Videos\shadows.avi" TargetMode="External"/><Relationship Id="rId5" Type="http://schemas.openxmlformats.org/officeDocument/2006/relationships/image" Target="../media/image28.png"/><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jpeg"/></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ideo" Target="file:///C:\Users\Secror\Desktop\OpenGLrepo\DOCS\LaureaPresentation\Items_Videos\physics.avi" TargetMode="Externa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206625"/>
            <a:ext cx="7772400" cy="2441575"/>
          </a:xfrm>
        </p:spPr>
        <p:txBody>
          <a:bodyPr>
            <a:normAutofit fontScale="90000"/>
            <a:scene3d>
              <a:camera prst="orthographicFront"/>
              <a:lightRig rig="morning" dir="t"/>
            </a:scene3d>
            <a:sp3d extrusionH="6350" prstMaterial="dkEdge">
              <a:bevelT w="50800" h="50800"/>
              <a:extrusionClr>
                <a:schemeClr val="bg1"/>
              </a:extrusionClr>
            </a:sp3d>
          </a:bodyPr>
          <a:lstStyle/>
          <a:p>
            <a:r>
              <a:rPr lang="en-US" b="1" cap="small" dirty="0" smtClean="0">
                <a:ln w="9525" cap="rnd" cmpd="sng">
                  <a:solidFill>
                    <a:schemeClr val="tx1"/>
                  </a:solidFill>
                </a:ln>
                <a:solidFill>
                  <a:schemeClr val="bg1"/>
                </a:solidFill>
                <a:effectLst>
                  <a:outerShdw blurRad="50800" dist="38100" dir="5400000" algn="t" rotWithShape="0">
                    <a:schemeClr val="tx1">
                      <a:alpha val="40000"/>
                    </a:schemeClr>
                  </a:outerShdw>
                </a:effectLst>
              </a:rPr>
              <a:t>Design </a:t>
            </a:r>
            <a:r>
              <a:rPr lang="en-US" b="1" cap="small" smtClean="0">
                <a:ln w="9525" cap="rnd" cmpd="sng">
                  <a:solidFill>
                    <a:schemeClr val="tx1"/>
                  </a:solidFill>
                </a:ln>
                <a:solidFill>
                  <a:schemeClr val="bg1"/>
                </a:solidFill>
                <a:effectLst>
                  <a:outerShdw blurRad="50800" dist="38100" dir="5400000" algn="t" rotWithShape="0">
                    <a:schemeClr val="tx1">
                      <a:alpha val="40000"/>
                    </a:schemeClr>
                  </a:outerShdw>
                </a:effectLst>
              </a:rPr>
              <a:t>and Realization</a:t>
            </a:r>
            <a:r>
              <a:rPr lang="en-US" b="1" cap="small" dirty="0" smtClean="0">
                <a:ln w="9525" cap="rnd" cmpd="sng">
                  <a:solidFill>
                    <a:schemeClr val="tx1"/>
                  </a:solidFill>
                </a:ln>
                <a:solidFill>
                  <a:schemeClr val="bg1"/>
                </a:solidFill>
                <a:effectLst>
                  <a:outerShdw blurRad="50800" dist="38100" dir="5400000" algn="t" rotWithShape="0">
                    <a:schemeClr val="tx1">
                      <a:alpha val="40000"/>
                    </a:schemeClr>
                  </a:outerShdw>
                </a:effectLst>
              </a:rPr>
              <a:t/>
            </a:r>
            <a:br>
              <a:rPr lang="en-US" b="1" cap="small" dirty="0" smtClean="0">
                <a:ln w="9525" cap="rnd" cmpd="sng">
                  <a:solidFill>
                    <a:schemeClr val="tx1"/>
                  </a:solidFill>
                </a:ln>
                <a:solidFill>
                  <a:schemeClr val="bg1"/>
                </a:solidFill>
                <a:effectLst>
                  <a:outerShdw blurRad="50800" dist="38100" dir="5400000" algn="t" rotWithShape="0">
                    <a:schemeClr val="tx1">
                      <a:alpha val="40000"/>
                    </a:schemeClr>
                  </a:outerShdw>
                </a:effectLst>
              </a:rPr>
            </a:br>
            <a:r>
              <a:rPr lang="en-US" b="1" cap="small" dirty="0" smtClean="0">
                <a:ln w="9525" cap="rnd" cmpd="sng">
                  <a:solidFill>
                    <a:schemeClr val="tx1"/>
                  </a:solidFill>
                </a:ln>
                <a:solidFill>
                  <a:schemeClr val="bg1"/>
                </a:solidFill>
                <a:effectLst>
                  <a:outerShdw blurRad="50800" dist="38100" dir="5400000" algn="t" rotWithShape="0">
                    <a:schemeClr val="tx1">
                      <a:alpha val="40000"/>
                    </a:schemeClr>
                  </a:outerShdw>
                </a:effectLst>
              </a:rPr>
              <a:t>of a Software Library</a:t>
            </a:r>
            <a:br>
              <a:rPr lang="en-US" b="1" cap="small" dirty="0" smtClean="0">
                <a:ln w="9525" cap="rnd" cmpd="sng">
                  <a:solidFill>
                    <a:schemeClr val="tx1"/>
                  </a:solidFill>
                </a:ln>
                <a:solidFill>
                  <a:schemeClr val="bg1"/>
                </a:solidFill>
                <a:effectLst>
                  <a:outerShdw blurRad="50800" dist="38100" dir="5400000" algn="t" rotWithShape="0">
                    <a:schemeClr val="tx1">
                      <a:alpha val="40000"/>
                    </a:schemeClr>
                  </a:outerShdw>
                </a:effectLst>
              </a:rPr>
            </a:br>
            <a:r>
              <a:rPr lang="en-US" b="1" cap="small" dirty="0" smtClean="0">
                <a:ln w="9525" cap="rnd" cmpd="sng">
                  <a:solidFill>
                    <a:schemeClr val="tx1"/>
                  </a:solidFill>
                </a:ln>
                <a:solidFill>
                  <a:schemeClr val="bg1"/>
                </a:solidFill>
                <a:effectLst>
                  <a:outerShdw blurRad="50800" dist="38100" dir="5400000" algn="t" rotWithShape="0">
                    <a:schemeClr val="tx1">
                      <a:alpha val="40000"/>
                    </a:schemeClr>
                  </a:outerShdw>
                </a:effectLst>
              </a:rPr>
              <a:t>for Interactive Visualization</a:t>
            </a:r>
            <a:br>
              <a:rPr lang="en-US" b="1" cap="small" dirty="0" smtClean="0">
                <a:ln w="9525" cap="rnd" cmpd="sng">
                  <a:solidFill>
                    <a:schemeClr val="tx1"/>
                  </a:solidFill>
                </a:ln>
                <a:solidFill>
                  <a:schemeClr val="bg1"/>
                </a:solidFill>
                <a:effectLst>
                  <a:outerShdw blurRad="50800" dist="38100" dir="5400000" algn="t" rotWithShape="0">
                    <a:schemeClr val="tx1">
                      <a:alpha val="40000"/>
                    </a:schemeClr>
                  </a:outerShdw>
                </a:effectLst>
              </a:rPr>
            </a:br>
            <a:r>
              <a:rPr lang="en-US" b="1" cap="small" dirty="0" smtClean="0">
                <a:ln w="9525" cap="rnd" cmpd="sng">
                  <a:solidFill>
                    <a:schemeClr val="tx1"/>
                  </a:solidFill>
                </a:ln>
                <a:solidFill>
                  <a:schemeClr val="bg1"/>
                </a:solidFill>
                <a:effectLst>
                  <a:outerShdw blurRad="50800" dist="38100" dir="5400000" algn="t" rotWithShape="0">
                    <a:schemeClr val="tx1">
                      <a:alpha val="40000"/>
                    </a:schemeClr>
                  </a:outerShdw>
                </a:effectLst>
              </a:rPr>
              <a:t>of Complex Virtual Environments</a:t>
            </a:r>
            <a:endParaRPr lang="en-US" b="1" cap="small" dirty="0">
              <a:ln w="9525" cap="rnd" cmpd="sng">
                <a:solidFill>
                  <a:schemeClr val="tx1"/>
                </a:solidFill>
              </a:ln>
              <a:solidFill>
                <a:schemeClr val="bg1"/>
              </a:solidFill>
              <a:effectLst>
                <a:outerShdw blurRad="50800" dist="38100" dir="5400000" algn="t" rotWithShape="0">
                  <a:schemeClr val="tx1">
                    <a:alpha val="40000"/>
                  </a:schemeClr>
                </a:outerShdw>
              </a:effectLst>
            </a:endParaRPr>
          </a:p>
        </p:txBody>
      </p:sp>
      <p:sp>
        <p:nvSpPr>
          <p:cNvPr id="3" name="Sottotitolo 2"/>
          <p:cNvSpPr>
            <a:spLocks noGrp="1"/>
          </p:cNvSpPr>
          <p:nvPr>
            <p:ph type="subTitle" idx="1"/>
          </p:nvPr>
        </p:nvSpPr>
        <p:spPr>
          <a:xfrm>
            <a:off x="3352800" y="5029200"/>
            <a:ext cx="2590800" cy="457200"/>
          </a:xfrm>
          <a:noFill/>
          <a:ln w="0">
            <a:noFill/>
          </a:ln>
          <a:effectLst>
            <a:outerShdw blurRad="50800" dist="38100" dir="5400000" algn="t" rotWithShape="0">
              <a:prstClr val="black">
                <a:alpha val="40000"/>
              </a:prstClr>
            </a:outerShdw>
          </a:effectLst>
        </p:spPr>
        <p:txBody>
          <a:bodyPr anchor="ctr" anchorCtr="0">
            <a:normAutofit/>
          </a:bodyPr>
          <a:lstStyle/>
          <a:p>
            <a:r>
              <a:rPr lang="it-IT" sz="2400" dirty="0" smtClean="0">
                <a:solidFill>
                  <a:schemeClr val="accent1"/>
                </a:solidFill>
                <a:effectLst>
                  <a:outerShdw blurRad="50800" dist="38100" dir="5400000" algn="t" rotWithShape="0">
                    <a:prstClr val="black">
                      <a:alpha val="40000"/>
                    </a:prstClr>
                  </a:outerShdw>
                </a:effectLst>
              </a:rPr>
              <a:t>Daniele Giannetti</a:t>
            </a:r>
            <a:endParaRPr lang="it-IT" sz="2400" dirty="0">
              <a:solidFill>
                <a:schemeClr val="accent1"/>
              </a:solidFill>
              <a:effectLst>
                <a:outerShdw blurRad="50800" dist="38100" dir="5400000" algn="t" rotWithShape="0">
                  <a:prstClr val="black">
                    <a:alpha val="40000"/>
                  </a:prstClr>
                </a:outerShdw>
              </a:effectLst>
            </a:endParaRPr>
          </a:p>
        </p:txBody>
      </p:sp>
      <p:pic>
        <p:nvPicPr>
          <p:cNvPr id="5" name="Immagine 4" descr="LogoUnipi.png"/>
          <p:cNvPicPr>
            <a:picLocks noChangeAspect="1"/>
          </p:cNvPicPr>
          <p:nvPr/>
        </p:nvPicPr>
        <p:blipFill>
          <a:blip r:embed="rId4" cstate="print"/>
          <a:stretch>
            <a:fillRect/>
          </a:stretch>
        </p:blipFill>
        <p:spPr>
          <a:xfrm>
            <a:off x="301653" y="271170"/>
            <a:ext cx="1146147" cy="1176630"/>
          </a:xfrm>
          <a:prstGeom prst="rect">
            <a:avLst/>
          </a:prstGeom>
        </p:spPr>
      </p:pic>
      <p:pic>
        <p:nvPicPr>
          <p:cNvPr id="8" name="Immagine 7" descr="SSSA.png"/>
          <p:cNvPicPr>
            <a:picLocks noChangeAspect="1"/>
          </p:cNvPicPr>
          <p:nvPr/>
        </p:nvPicPr>
        <p:blipFill>
          <a:blip r:embed="rId5" cstate="print"/>
          <a:stretch>
            <a:fillRect/>
          </a:stretch>
        </p:blipFill>
        <p:spPr>
          <a:xfrm>
            <a:off x="7696200" y="274094"/>
            <a:ext cx="1173706" cy="1173706"/>
          </a:xfrm>
          <a:prstGeom prst="rect">
            <a:avLst/>
          </a:prstGeom>
        </p:spPr>
      </p:pic>
      <p:pic>
        <p:nvPicPr>
          <p:cNvPr id="13" name="Immagine 12" descr="LogoPercro.png"/>
          <p:cNvPicPr>
            <a:picLocks noChangeAspect="1"/>
          </p:cNvPicPr>
          <p:nvPr/>
        </p:nvPicPr>
        <p:blipFill>
          <a:blip r:embed="rId6" cstate="print"/>
          <a:stretch>
            <a:fillRect/>
          </a:stretch>
        </p:blipFill>
        <p:spPr>
          <a:xfrm>
            <a:off x="4597167" y="288022"/>
            <a:ext cx="2895600" cy="673976"/>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95400" y="0"/>
            <a:ext cx="7391400" cy="685800"/>
          </a:xfrm>
          <a:effectLst>
            <a:outerShdw blurRad="50800" dist="38100" dir="5400000" algn="t" rotWithShape="0">
              <a:schemeClr val="tx1">
                <a:alpha val="40000"/>
              </a:schemeClr>
            </a:outerShdw>
          </a:effectLst>
        </p:spPr>
        <p:txBody>
          <a:bodyPr>
            <a:noAutofit/>
          </a:bodyPr>
          <a:lstStyle/>
          <a:p>
            <a:pPr algn="l"/>
            <a:r>
              <a:rPr lang="en-US" dirty="0" smtClean="0">
                <a:solidFill>
                  <a:srgbClr val="5A0000"/>
                </a:solidFill>
              </a:rPr>
              <a:t>Obtaining Visual Realism</a:t>
            </a:r>
            <a:endParaRPr lang="en-US" dirty="0">
              <a:solidFill>
                <a:srgbClr val="5A0000"/>
              </a:solidFill>
            </a:endParaRPr>
          </a:p>
        </p:txBody>
      </p:sp>
      <p:sp>
        <p:nvSpPr>
          <p:cNvPr id="4" name="Titolo 1"/>
          <p:cNvSpPr txBox="1">
            <a:spLocks/>
          </p:cNvSpPr>
          <p:nvPr/>
        </p:nvSpPr>
        <p:spPr>
          <a:xfrm>
            <a:off x="1295400" y="533400"/>
            <a:ext cx="7391400" cy="685800"/>
          </a:xfrm>
          <a:prstGeom prst="rect">
            <a:avLst/>
          </a:prstGeom>
        </p:spPr>
        <p:txBody>
          <a:bodyPr vert="horz" lIns="91440" tIns="45720" rIns="91440" bIns="45720" rtlCol="0" anchor="ctr">
            <a:noAutofit/>
          </a:bodyPr>
          <a:lstStyle/>
          <a:p>
            <a:pPr lvl="0">
              <a:spcBef>
                <a:spcPct val="0"/>
              </a:spcBef>
              <a:defRPr/>
            </a:pPr>
            <a:r>
              <a:rPr kumimoji="0" lang="en-US" sz="3200" b="0" i="0" u="none" strike="noStrike" kern="1200" cap="none" spc="0" normalizeH="0" baseline="0" dirty="0" smtClean="0">
                <a:ln>
                  <a:noFill/>
                </a:ln>
                <a:solidFill>
                  <a:srgbClr val="5A0000"/>
                </a:solidFill>
                <a:effectLst/>
                <a:uLnTx/>
                <a:uFillTx/>
                <a:latin typeface="+mj-lt"/>
                <a:ea typeface="+mj-ea"/>
                <a:cs typeface="+mj-cs"/>
              </a:rPr>
              <a:t>Image-Based Lighting [1]</a:t>
            </a:r>
          </a:p>
        </p:txBody>
      </p:sp>
      <p:sp>
        <p:nvSpPr>
          <p:cNvPr id="5" name="CasellaDiTesto 4"/>
          <p:cNvSpPr txBox="1"/>
          <p:nvPr/>
        </p:nvSpPr>
        <p:spPr>
          <a:xfrm>
            <a:off x="0" y="6488668"/>
            <a:ext cx="1905000" cy="369332"/>
          </a:xfrm>
          <a:prstGeom prst="rect">
            <a:avLst/>
          </a:prstGeom>
          <a:solidFill>
            <a:schemeClr val="tx1">
              <a:alpha val="50000"/>
            </a:schemeClr>
          </a:solidFill>
        </p:spPr>
        <p:txBody>
          <a:bodyPr wrap="square" rtlCol="0" anchor="ctr" anchorCtr="0">
            <a:spAutoFit/>
          </a:bodyPr>
          <a:lstStyle/>
          <a:p>
            <a:pPr algn="ctr"/>
            <a:r>
              <a:rPr lang="en-US" dirty="0" smtClean="0">
                <a:solidFill>
                  <a:schemeClr val="bg1"/>
                </a:solidFill>
              </a:rPr>
              <a:t>Daniele Giannetti</a:t>
            </a:r>
            <a:endParaRPr lang="en-US" dirty="0">
              <a:solidFill>
                <a:schemeClr val="bg1"/>
              </a:solidFill>
            </a:endParaRPr>
          </a:p>
        </p:txBody>
      </p:sp>
      <p:sp>
        <p:nvSpPr>
          <p:cNvPr id="8" name="Segnaposto numero diapositiva 7"/>
          <p:cNvSpPr>
            <a:spLocks noGrp="1"/>
          </p:cNvSpPr>
          <p:nvPr>
            <p:ph type="sldNum" sz="quarter" idx="12"/>
          </p:nvPr>
        </p:nvSpPr>
        <p:spPr>
          <a:xfrm>
            <a:off x="8763000" y="6492875"/>
            <a:ext cx="381000" cy="365125"/>
          </a:xfrm>
          <a:solidFill>
            <a:schemeClr val="tx1">
              <a:alpha val="50000"/>
            </a:schemeClr>
          </a:solidFill>
        </p:spPr>
        <p:txBody>
          <a:bodyPr/>
          <a:lstStyle/>
          <a:p>
            <a:pPr algn="ctr"/>
            <a:fld id="{9D830933-45AB-4A9C-9BAC-6024878EB577}" type="slidenum">
              <a:rPr lang="en-US" sz="1400" smtClean="0">
                <a:solidFill>
                  <a:schemeClr val="bg1"/>
                </a:solidFill>
              </a:rPr>
              <a:pPr algn="ctr"/>
              <a:t>9</a:t>
            </a:fld>
            <a:endParaRPr lang="en-US" sz="1400" dirty="0">
              <a:solidFill>
                <a:schemeClr val="bg1"/>
              </a:solidFill>
            </a:endParaRPr>
          </a:p>
        </p:txBody>
      </p:sp>
      <p:sp>
        <p:nvSpPr>
          <p:cNvPr id="21" name="Segnaposto contenuto 2"/>
          <p:cNvSpPr txBox="1">
            <a:spLocks/>
          </p:cNvSpPr>
          <p:nvPr/>
        </p:nvSpPr>
        <p:spPr>
          <a:xfrm>
            <a:off x="533400" y="1820333"/>
            <a:ext cx="4267200" cy="4199467"/>
          </a:xfrm>
          <a:prstGeom prst="rect">
            <a:avLst/>
          </a:prstGeom>
        </p:spPr>
        <p:txBody>
          <a:bodyPr vert="horz" lIns="91440" tIns="45720" rIns="91440" bIns="45720" rtlCol="0" anchor="ctr" anchorCtr="0">
            <a:normAutofit/>
          </a:bodyPr>
          <a:lstStyle/>
          <a:p>
            <a:pPr marR="0" lvl="0" defTabSz="914400" rtl="0" eaLnBrk="1" fontAlgn="auto" latinLnBrk="0" hangingPunct="1">
              <a:lnSpc>
                <a:spcPct val="100000"/>
              </a:lnSpc>
              <a:spcBef>
                <a:spcPts val="300"/>
              </a:spcBef>
              <a:spcAft>
                <a:spcPts val="600"/>
              </a:spcAft>
              <a:buClrTx/>
              <a:buSzTx/>
              <a:tabLst/>
              <a:defRPr/>
            </a:pPr>
            <a:r>
              <a:rPr lang="en-US" sz="2000" b="1" dirty="0" smtClean="0"/>
              <a:t>Image-Based Lighting (IBL)</a:t>
            </a:r>
            <a:r>
              <a:rPr lang="en-US" sz="2000" dirty="0" smtClean="0"/>
              <a:t>: Obtaining realistic illumination using real world pictures instead of point light sources.</a:t>
            </a:r>
          </a:p>
          <a:p>
            <a:pPr marR="0" lvl="0" defTabSz="914400" rtl="0" eaLnBrk="1" fontAlgn="auto" latinLnBrk="0" hangingPunct="1">
              <a:lnSpc>
                <a:spcPct val="100000"/>
              </a:lnSpc>
              <a:spcBef>
                <a:spcPts val="300"/>
              </a:spcBef>
              <a:spcAft>
                <a:spcPts val="600"/>
              </a:spcAft>
              <a:buClrTx/>
              <a:buSzTx/>
              <a:tabLst/>
              <a:defRPr/>
            </a:pPr>
            <a:r>
              <a:rPr lang="en-US" sz="2000" dirty="0" smtClean="0"/>
              <a:t>IBL is a family of techniques, some of the approaches commonly used are only valid for non-interactive applications.</a:t>
            </a:r>
          </a:p>
          <a:p>
            <a:pPr marR="0" lvl="0" defTabSz="914400" rtl="0" eaLnBrk="1" fontAlgn="auto" latinLnBrk="0" hangingPunct="1">
              <a:lnSpc>
                <a:spcPct val="100000"/>
              </a:lnSpc>
              <a:spcBef>
                <a:spcPts val="300"/>
              </a:spcBef>
              <a:spcAft>
                <a:spcPts val="600"/>
              </a:spcAft>
              <a:buClrTx/>
              <a:buSzTx/>
              <a:tabLst/>
              <a:defRPr/>
            </a:pPr>
            <a:r>
              <a:rPr lang="en-US" sz="2000" dirty="0" smtClean="0"/>
              <a:t>Usually, </a:t>
            </a:r>
            <a:r>
              <a:rPr lang="en-US" sz="2000" b="1" dirty="0" smtClean="0"/>
              <a:t>High Dynamic Range (HDR)</a:t>
            </a:r>
            <a:r>
              <a:rPr lang="en-US" sz="2000" dirty="0" smtClean="0"/>
              <a:t> digital pictures are used to compute illumination of virtual scenes. Those pictures are obtained using advanced photographic techniques.</a:t>
            </a:r>
          </a:p>
        </p:txBody>
      </p:sp>
      <p:sp>
        <p:nvSpPr>
          <p:cNvPr id="13" name="Segnaposto contenuto 2"/>
          <p:cNvSpPr txBox="1">
            <a:spLocks/>
          </p:cNvSpPr>
          <p:nvPr/>
        </p:nvSpPr>
        <p:spPr>
          <a:xfrm>
            <a:off x="4572000" y="4495800"/>
            <a:ext cx="4191000" cy="1295400"/>
          </a:xfrm>
          <a:prstGeom prst="rect">
            <a:avLst/>
          </a:prstGeom>
        </p:spPr>
        <p:txBody>
          <a:bodyPr vert="horz" lIns="91440" tIns="45720" rIns="91440" bIns="45720" rtlCol="0" anchor="t" anchorCtr="0">
            <a:normAutofit/>
          </a:bodyPr>
          <a:lstStyle/>
          <a:p>
            <a:pPr marL="274320" marR="0" lvl="0" indent="-274320" defTabSz="914400" rtl="0" eaLnBrk="1" fontAlgn="auto" latinLnBrk="0" hangingPunct="1">
              <a:lnSpc>
                <a:spcPct val="100000"/>
              </a:lnSpc>
              <a:spcBef>
                <a:spcPts val="300"/>
              </a:spcBef>
              <a:spcAft>
                <a:spcPts val="600"/>
              </a:spcAft>
              <a:buClrTx/>
              <a:buSzTx/>
              <a:tabLst/>
              <a:defRPr/>
            </a:pPr>
            <a:endParaRPr lang="en-US" sz="2000" dirty="0" smtClean="0"/>
          </a:p>
        </p:txBody>
      </p:sp>
      <p:pic>
        <p:nvPicPr>
          <p:cNvPr id="14" name="Immagine 13" descr="Debevec.png"/>
          <p:cNvPicPr>
            <a:picLocks noChangeAspect="1"/>
          </p:cNvPicPr>
          <p:nvPr/>
        </p:nvPicPr>
        <p:blipFill>
          <a:blip r:embed="rId3" cstate="print"/>
          <a:stretch>
            <a:fillRect/>
          </a:stretch>
        </p:blipFill>
        <p:spPr>
          <a:xfrm>
            <a:off x="5105400" y="1803019"/>
            <a:ext cx="3276600" cy="4216781"/>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95400" y="0"/>
            <a:ext cx="7391400" cy="685800"/>
          </a:xfrm>
          <a:effectLst>
            <a:outerShdw blurRad="50800" dist="38100" dir="5400000" algn="t" rotWithShape="0">
              <a:schemeClr val="tx1">
                <a:alpha val="40000"/>
              </a:schemeClr>
            </a:outerShdw>
          </a:effectLst>
        </p:spPr>
        <p:txBody>
          <a:bodyPr>
            <a:noAutofit/>
          </a:bodyPr>
          <a:lstStyle/>
          <a:p>
            <a:pPr algn="l"/>
            <a:r>
              <a:rPr lang="en-US" dirty="0" smtClean="0">
                <a:solidFill>
                  <a:srgbClr val="5A0000"/>
                </a:solidFill>
              </a:rPr>
              <a:t>Obtaining Visual Realism</a:t>
            </a:r>
            <a:endParaRPr lang="en-US" dirty="0">
              <a:solidFill>
                <a:srgbClr val="5A0000"/>
              </a:solidFill>
            </a:endParaRPr>
          </a:p>
        </p:txBody>
      </p:sp>
      <p:sp>
        <p:nvSpPr>
          <p:cNvPr id="4" name="Titolo 1"/>
          <p:cNvSpPr txBox="1">
            <a:spLocks/>
          </p:cNvSpPr>
          <p:nvPr/>
        </p:nvSpPr>
        <p:spPr>
          <a:xfrm>
            <a:off x="1295400" y="533400"/>
            <a:ext cx="7391400" cy="685800"/>
          </a:xfrm>
          <a:prstGeom prst="rect">
            <a:avLst/>
          </a:prstGeom>
        </p:spPr>
        <p:txBody>
          <a:bodyPr vert="horz" lIns="91440" tIns="45720" rIns="91440" bIns="45720" rtlCol="0" anchor="ctr">
            <a:noAutofit/>
          </a:bodyPr>
          <a:lstStyle/>
          <a:p>
            <a:pPr lvl="0">
              <a:spcBef>
                <a:spcPct val="0"/>
              </a:spcBef>
              <a:defRPr/>
            </a:pPr>
            <a:r>
              <a:rPr kumimoji="0" lang="en-US" sz="3200" b="0" i="0" u="none" strike="noStrike" kern="1200" cap="none" spc="0" normalizeH="0" baseline="0" dirty="0" smtClean="0">
                <a:ln>
                  <a:noFill/>
                </a:ln>
                <a:solidFill>
                  <a:srgbClr val="5A0000"/>
                </a:solidFill>
                <a:effectLst/>
                <a:uLnTx/>
                <a:uFillTx/>
                <a:latin typeface="+mj-lt"/>
                <a:ea typeface="+mj-ea"/>
                <a:cs typeface="+mj-cs"/>
              </a:rPr>
              <a:t>Image-Based Lighting [2]</a:t>
            </a:r>
          </a:p>
        </p:txBody>
      </p:sp>
      <p:sp>
        <p:nvSpPr>
          <p:cNvPr id="5" name="CasellaDiTesto 4"/>
          <p:cNvSpPr txBox="1"/>
          <p:nvPr/>
        </p:nvSpPr>
        <p:spPr>
          <a:xfrm>
            <a:off x="0" y="6488668"/>
            <a:ext cx="1905000" cy="369332"/>
          </a:xfrm>
          <a:prstGeom prst="rect">
            <a:avLst/>
          </a:prstGeom>
          <a:solidFill>
            <a:schemeClr val="tx1">
              <a:alpha val="50000"/>
            </a:schemeClr>
          </a:solidFill>
        </p:spPr>
        <p:txBody>
          <a:bodyPr wrap="square" rtlCol="0" anchor="ctr" anchorCtr="0">
            <a:spAutoFit/>
          </a:bodyPr>
          <a:lstStyle/>
          <a:p>
            <a:pPr algn="ctr"/>
            <a:r>
              <a:rPr lang="en-US" dirty="0" smtClean="0">
                <a:solidFill>
                  <a:schemeClr val="bg1"/>
                </a:solidFill>
              </a:rPr>
              <a:t>Daniele Giannetti</a:t>
            </a:r>
            <a:endParaRPr lang="en-US" dirty="0">
              <a:solidFill>
                <a:schemeClr val="bg1"/>
              </a:solidFill>
            </a:endParaRPr>
          </a:p>
        </p:txBody>
      </p:sp>
      <p:sp>
        <p:nvSpPr>
          <p:cNvPr id="8" name="Segnaposto numero diapositiva 7"/>
          <p:cNvSpPr>
            <a:spLocks noGrp="1"/>
          </p:cNvSpPr>
          <p:nvPr>
            <p:ph type="sldNum" sz="quarter" idx="12"/>
          </p:nvPr>
        </p:nvSpPr>
        <p:spPr>
          <a:xfrm>
            <a:off x="8763000" y="6492875"/>
            <a:ext cx="381000" cy="365125"/>
          </a:xfrm>
          <a:solidFill>
            <a:schemeClr val="tx1">
              <a:alpha val="50000"/>
            </a:schemeClr>
          </a:solidFill>
        </p:spPr>
        <p:txBody>
          <a:bodyPr/>
          <a:lstStyle/>
          <a:p>
            <a:pPr algn="ctr"/>
            <a:fld id="{9D830933-45AB-4A9C-9BAC-6024878EB577}" type="slidenum">
              <a:rPr lang="en-US" sz="1400" smtClean="0">
                <a:solidFill>
                  <a:schemeClr val="bg1"/>
                </a:solidFill>
              </a:rPr>
              <a:pPr algn="ctr"/>
              <a:t>10</a:t>
            </a:fld>
            <a:endParaRPr lang="en-US" sz="1400" dirty="0">
              <a:solidFill>
                <a:schemeClr val="bg1"/>
              </a:solidFill>
            </a:endParaRPr>
          </a:p>
        </p:txBody>
      </p:sp>
      <p:sp>
        <p:nvSpPr>
          <p:cNvPr id="13" name="Segnaposto contenuto 2"/>
          <p:cNvSpPr txBox="1">
            <a:spLocks/>
          </p:cNvSpPr>
          <p:nvPr/>
        </p:nvSpPr>
        <p:spPr>
          <a:xfrm>
            <a:off x="4572000" y="4495800"/>
            <a:ext cx="4191000" cy="1295400"/>
          </a:xfrm>
          <a:prstGeom prst="rect">
            <a:avLst/>
          </a:prstGeom>
        </p:spPr>
        <p:txBody>
          <a:bodyPr vert="horz" lIns="91440" tIns="45720" rIns="91440" bIns="45720" rtlCol="0" anchor="t" anchorCtr="0">
            <a:normAutofit/>
          </a:bodyPr>
          <a:lstStyle/>
          <a:p>
            <a:pPr marL="274320" marR="0" lvl="0" indent="-274320" defTabSz="914400" rtl="0" eaLnBrk="1" fontAlgn="auto" latinLnBrk="0" hangingPunct="1">
              <a:lnSpc>
                <a:spcPct val="100000"/>
              </a:lnSpc>
              <a:spcBef>
                <a:spcPts val="300"/>
              </a:spcBef>
              <a:spcAft>
                <a:spcPts val="600"/>
              </a:spcAft>
              <a:buClrTx/>
              <a:buSzTx/>
              <a:tabLst/>
              <a:defRPr/>
            </a:pPr>
            <a:endParaRPr lang="en-US" sz="2000" dirty="0" smtClean="0"/>
          </a:p>
        </p:txBody>
      </p:sp>
      <p:sp>
        <p:nvSpPr>
          <p:cNvPr id="9" name="Segnaposto contenuto 2"/>
          <p:cNvSpPr txBox="1">
            <a:spLocks/>
          </p:cNvSpPr>
          <p:nvPr/>
        </p:nvSpPr>
        <p:spPr>
          <a:xfrm>
            <a:off x="457200" y="1718732"/>
            <a:ext cx="8229600" cy="1481668"/>
          </a:xfrm>
          <a:prstGeom prst="rect">
            <a:avLst/>
          </a:prstGeom>
        </p:spPr>
        <p:txBody>
          <a:bodyPr vert="horz" lIns="91440" tIns="45720" rIns="91440" bIns="45720" rtlCol="0" anchor="t" anchorCtr="0">
            <a:normAutofit/>
          </a:bodyPr>
          <a:lstStyle/>
          <a:p>
            <a:pPr marL="274320" lvl="0" indent="-274320">
              <a:spcBef>
                <a:spcPts val="300"/>
              </a:spcBef>
              <a:spcAft>
                <a:spcPts val="600"/>
              </a:spcAft>
              <a:buFont typeface="Arial" pitchFamily="34" charset="0"/>
              <a:buChar char="•"/>
              <a:defRPr/>
            </a:pPr>
            <a:r>
              <a:rPr lang="en-US" sz="2000" dirty="0" smtClean="0"/>
              <a:t>We use a </a:t>
            </a:r>
            <a:r>
              <a:rPr lang="en-US" sz="2000" b="1" dirty="0" smtClean="0"/>
              <a:t>cube environment mapping </a:t>
            </a:r>
            <a:r>
              <a:rPr lang="en-US" sz="2000" dirty="0" smtClean="0"/>
              <a:t>approach to image-based lighting: real world pictures are transformed in cube environment maps to be used for shading, and a set of cube maps is used to compute illumination of objects.</a:t>
            </a:r>
          </a:p>
          <a:p>
            <a:pPr marL="274320" marR="0" lvl="0" indent="-274320" defTabSz="914400" rtl="0" eaLnBrk="1" fontAlgn="auto" latinLnBrk="0" hangingPunct="1">
              <a:lnSpc>
                <a:spcPct val="100000"/>
              </a:lnSpc>
              <a:spcBef>
                <a:spcPts val="300"/>
              </a:spcBef>
              <a:spcAft>
                <a:spcPts val="600"/>
              </a:spcAft>
              <a:buClrTx/>
              <a:buSzTx/>
              <a:tabLst/>
              <a:defRPr/>
            </a:pPr>
            <a:endParaRPr lang="en-US" sz="2000" dirty="0" smtClean="0"/>
          </a:p>
        </p:txBody>
      </p:sp>
      <p:sp>
        <p:nvSpPr>
          <p:cNvPr id="10" name="Segnaposto contenuto 2"/>
          <p:cNvSpPr txBox="1">
            <a:spLocks/>
          </p:cNvSpPr>
          <p:nvPr/>
        </p:nvSpPr>
        <p:spPr>
          <a:xfrm>
            <a:off x="457200" y="5334000"/>
            <a:ext cx="8229600" cy="1253068"/>
          </a:xfrm>
          <a:prstGeom prst="rect">
            <a:avLst/>
          </a:prstGeom>
        </p:spPr>
        <p:txBody>
          <a:bodyPr vert="horz" lIns="91440" tIns="45720" rIns="91440" bIns="45720" rtlCol="0" anchor="t" anchorCtr="0">
            <a:normAutofit/>
          </a:bodyPr>
          <a:lstStyle/>
          <a:p>
            <a:pPr marL="274320" lvl="0" indent="-274320">
              <a:spcBef>
                <a:spcPts val="300"/>
              </a:spcBef>
              <a:buFont typeface="Arial" pitchFamily="34" charset="0"/>
              <a:buChar char="•"/>
              <a:defRPr/>
            </a:pPr>
            <a:r>
              <a:rPr lang="en-US" sz="2000" dirty="0" smtClean="0"/>
              <a:t>We usually apply two cube environment maps:</a:t>
            </a:r>
          </a:p>
          <a:p>
            <a:pPr marL="731520" lvl="1" indent="-274320">
              <a:spcBef>
                <a:spcPts val="300"/>
              </a:spcBef>
              <a:buFont typeface="Wingdings" pitchFamily="2" charset="2"/>
              <a:buChar char="Ø"/>
              <a:defRPr/>
            </a:pPr>
            <a:r>
              <a:rPr lang="en-US" sz="2000" dirty="0" smtClean="0"/>
              <a:t>Diffuse cube environment map</a:t>
            </a:r>
          </a:p>
          <a:p>
            <a:pPr marL="731520" lvl="1" indent="-274320">
              <a:spcBef>
                <a:spcPts val="300"/>
              </a:spcBef>
              <a:buFont typeface="Wingdings" pitchFamily="2" charset="2"/>
              <a:buChar char="Ø"/>
              <a:defRPr/>
            </a:pPr>
            <a:r>
              <a:rPr lang="en-US" sz="2000" dirty="0" smtClean="0"/>
              <a:t>Specular cube environment map</a:t>
            </a:r>
          </a:p>
          <a:p>
            <a:pPr marL="274320" marR="0" lvl="0" indent="-274320" defTabSz="914400" rtl="0" eaLnBrk="1" fontAlgn="auto" latinLnBrk="0" hangingPunct="1">
              <a:lnSpc>
                <a:spcPct val="100000"/>
              </a:lnSpc>
              <a:spcBef>
                <a:spcPts val="300"/>
              </a:spcBef>
              <a:spcAft>
                <a:spcPts val="600"/>
              </a:spcAft>
              <a:buClrTx/>
              <a:buSzTx/>
              <a:tabLst/>
              <a:defRPr/>
            </a:pPr>
            <a:endParaRPr lang="en-US" sz="2000" dirty="0" smtClean="0"/>
          </a:p>
        </p:txBody>
      </p:sp>
      <p:pic>
        <p:nvPicPr>
          <p:cNvPr id="11" name="Immagine 10" descr="ibl.png"/>
          <p:cNvPicPr>
            <a:picLocks noChangeAspect="1"/>
          </p:cNvPicPr>
          <p:nvPr/>
        </p:nvPicPr>
        <p:blipFill>
          <a:blip r:embed="rId3" cstate="print"/>
          <a:stretch>
            <a:fillRect/>
          </a:stretch>
        </p:blipFill>
        <p:spPr>
          <a:xfrm>
            <a:off x="2286000" y="2695909"/>
            <a:ext cx="4495800" cy="2651781"/>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95400" y="0"/>
            <a:ext cx="7391400" cy="685800"/>
          </a:xfrm>
          <a:effectLst>
            <a:outerShdw blurRad="50800" dist="38100" dir="5400000" algn="t" rotWithShape="0">
              <a:schemeClr val="tx1">
                <a:alpha val="40000"/>
              </a:schemeClr>
            </a:outerShdw>
          </a:effectLst>
        </p:spPr>
        <p:txBody>
          <a:bodyPr>
            <a:noAutofit/>
          </a:bodyPr>
          <a:lstStyle/>
          <a:p>
            <a:pPr algn="l"/>
            <a:r>
              <a:rPr lang="en-US" dirty="0" smtClean="0">
                <a:solidFill>
                  <a:srgbClr val="5A0000"/>
                </a:solidFill>
              </a:rPr>
              <a:t>Obtaining Visual Realism</a:t>
            </a:r>
            <a:endParaRPr lang="en-US" dirty="0">
              <a:solidFill>
                <a:srgbClr val="5A0000"/>
              </a:solidFill>
            </a:endParaRPr>
          </a:p>
        </p:txBody>
      </p:sp>
      <p:sp>
        <p:nvSpPr>
          <p:cNvPr id="4" name="Titolo 1"/>
          <p:cNvSpPr txBox="1">
            <a:spLocks/>
          </p:cNvSpPr>
          <p:nvPr/>
        </p:nvSpPr>
        <p:spPr>
          <a:xfrm>
            <a:off x="1295400" y="533400"/>
            <a:ext cx="7391400" cy="685800"/>
          </a:xfrm>
          <a:prstGeom prst="rect">
            <a:avLst/>
          </a:prstGeom>
        </p:spPr>
        <p:txBody>
          <a:bodyPr vert="horz" lIns="91440" tIns="45720" rIns="91440" bIns="45720" rtlCol="0" anchor="ctr">
            <a:noAutofit/>
          </a:bodyPr>
          <a:lstStyle/>
          <a:p>
            <a:pPr lvl="0">
              <a:spcBef>
                <a:spcPct val="0"/>
              </a:spcBef>
              <a:defRPr/>
            </a:pPr>
            <a:r>
              <a:rPr kumimoji="0" lang="en-US" sz="3200" b="0" i="0" u="none" strike="noStrike" kern="1200" cap="none" spc="0" normalizeH="0" baseline="0" dirty="0" smtClean="0">
                <a:ln>
                  <a:noFill/>
                </a:ln>
                <a:solidFill>
                  <a:srgbClr val="5A0000"/>
                </a:solidFill>
                <a:effectLst/>
                <a:uLnTx/>
                <a:uFillTx/>
                <a:latin typeface="+mj-lt"/>
                <a:ea typeface="+mj-ea"/>
                <a:cs typeface="+mj-cs"/>
              </a:rPr>
              <a:t>Surface Details using</a:t>
            </a:r>
            <a:r>
              <a:rPr kumimoji="0" lang="en-US" sz="3200" b="0" i="0" u="none" strike="noStrike" kern="1200" cap="none" spc="0" normalizeH="0" dirty="0" smtClean="0">
                <a:ln>
                  <a:noFill/>
                </a:ln>
                <a:solidFill>
                  <a:srgbClr val="5A0000"/>
                </a:solidFill>
                <a:effectLst/>
                <a:uLnTx/>
                <a:uFillTx/>
                <a:latin typeface="+mj-lt"/>
                <a:ea typeface="+mj-ea"/>
                <a:cs typeface="+mj-cs"/>
              </a:rPr>
              <a:t> Normal Maps</a:t>
            </a:r>
            <a:endParaRPr kumimoji="0" lang="en-US" sz="3200" b="0" i="0" u="none" strike="noStrike" kern="1200" cap="none" spc="0" normalizeH="0" baseline="0" dirty="0" smtClean="0">
              <a:ln>
                <a:noFill/>
              </a:ln>
              <a:solidFill>
                <a:srgbClr val="5A0000"/>
              </a:solidFill>
              <a:effectLst/>
              <a:uLnTx/>
              <a:uFillTx/>
              <a:latin typeface="+mj-lt"/>
              <a:ea typeface="+mj-ea"/>
              <a:cs typeface="+mj-cs"/>
            </a:endParaRPr>
          </a:p>
        </p:txBody>
      </p:sp>
      <p:sp>
        <p:nvSpPr>
          <p:cNvPr id="5" name="CasellaDiTesto 4"/>
          <p:cNvSpPr txBox="1"/>
          <p:nvPr/>
        </p:nvSpPr>
        <p:spPr>
          <a:xfrm>
            <a:off x="0" y="6488668"/>
            <a:ext cx="1905000" cy="369332"/>
          </a:xfrm>
          <a:prstGeom prst="rect">
            <a:avLst/>
          </a:prstGeom>
          <a:solidFill>
            <a:schemeClr val="tx1">
              <a:alpha val="50000"/>
            </a:schemeClr>
          </a:solidFill>
        </p:spPr>
        <p:txBody>
          <a:bodyPr wrap="square" rtlCol="0" anchor="ctr" anchorCtr="0">
            <a:spAutoFit/>
          </a:bodyPr>
          <a:lstStyle/>
          <a:p>
            <a:pPr algn="ctr"/>
            <a:r>
              <a:rPr lang="en-US" dirty="0" smtClean="0">
                <a:solidFill>
                  <a:schemeClr val="bg1"/>
                </a:solidFill>
              </a:rPr>
              <a:t>Daniele Giannetti</a:t>
            </a:r>
            <a:endParaRPr lang="en-US" dirty="0">
              <a:solidFill>
                <a:schemeClr val="bg1"/>
              </a:solidFill>
            </a:endParaRPr>
          </a:p>
        </p:txBody>
      </p:sp>
      <p:sp>
        <p:nvSpPr>
          <p:cNvPr id="8" name="Segnaposto numero diapositiva 7"/>
          <p:cNvSpPr>
            <a:spLocks noGrp="1"/>
          </p:cNvSpPr>
          <p:nvPr>
            <p:ph type="sldNum" sz="quarter" idx="12"/>
          </p:nvPr>
        </p:nvSpPr>
        <p:spPr>
          <a:xfrm>
            <a:off x="8763000" y="6492875"/>
            <a:ext cx="381000" cy="365125"/>
          </a:xfrm>
          <a:solidFill>
            <a:schemeClr val="tx1">
              <a:alpha val="50000"/>
            </a:schemeClr>
          </a:solidFill>
        </p:spPr>
        <p:txBody>
          <a:bodyPr/>
          <a:lstStyle/>
          <a:p>
            <a:pPr algn="ctr"/>
            <a:fld id="{9D830933-45AB-4A9C-9BAC-6024878EB577}" type="slidenum">
              <a:rPr lang="en-US" sz="1400" smtClean="0">
                <a:solidFill>
                  <a:schemeClr val="bg1"/>
                </a:solidFill>
              </a:rPr>
              <a:pPr algn="ctr"/>
              <a:t>11</a:t>
            </a:fld>
            <a:endParaRPr lang="en-US" sz="1400" dirty="0">
              <a:solidFill>
                <a:schemeClr val="bg1"/>
              </a:solidFill>
            </a:endParaRPr>
          </a:p>
        </p:txBody>
      </p:sp>
      <p:sp>
        <p:nvSpPr>
          <p:cNvPr id="13" name="Segnaposto contenuto 2"/>
          <p:cNvSpPr txBox="1">
            <a:spLocks/>
          </p:cNvSpPr>
          <p:nvPr/>
        </p:nvSpPr>
        <p:spPr>
          <a:xfrm>
            <a:off x="4572000" y="4495800"/>
            <a:ext cx="4191000" cy="1295400"/>
          </a:xfrm>
          <a:prstGeom prst="rect">
            <a:avLst/>
          </a:prstGeom>
        </p:spPr>
        <p:txBody>
          <a:bodyPr vert="horz" lIns="91440" tIns="45720" rIns="91440" bIns="45720" rtlCol="0" anchor="t" anchorCtr="0">
            <a:normAutofit/>
          </a:bodyPr>
          <a:lstStyle/>
          <a:p>
            <a:pPr marL="274320" marR="0" lvl="0" indent="-274320" defTabSz="914400" rtl="0" eaLnBrk="1" fontAlgn="auto" latinLnBrk="0" hangingPunct="1">
              <a:lnSpc>
                <a:spcPct val="100000"/>
              </a:lnSpc>
              <a:spcBef>
                <a:spcPts val="300"/>
              </a:spcBef>
              <a:spcAft>
                <a:spcPts val="600"/>
              </a:spcAft>
              <a:buClrTx/>
              <a:buSzTx/>
              <a:tabLst/>
              <a:defRPr/>
            </a:pPr>
            <a:endParaRPr lang="en-US" sz="2000" dirty="0" smtClean="0"/>
          </a:p>
        </p:txBody>
      </p:sp>
      <p:sp>
        <p:nvSpPr>
          <p:cNvPr id="9" name="Segnaposto contenuto 2"/>
          <p:cNvSpPr txBox="1">
            <a:spLocks/>
          </p:cNvSpPr>
          <p:nvPr/>
        </p:nvSpPr>
        <p:spPr>
          <a:xfrm>
            <a:off x="533400" y="4114800"/>
            <a:ext cx="8153400" cy="2438400"/>
          </a:xfrm>
          <a:prstGeom prst="rect">
            <a:avLst/>
          </a:prstGeom>
        </p:spPr>
        <p:txBody>
          <a:bodyPr vert="horz" lIns="91440" tIns="45720" rIns="91440" bIns="45720" rtlCol="0" anchor="t" anchorCtr="0">
            <a:normAutofit/>
          </a:bodyPr>
          <a:lstStyle/>
          <a:p>
            <a:pPr marL="274320" marR="0" lvl="0" indent="-274320" defTabSz="914400" rtl="0" eaLnBrk="1" fontAlgn="auto" latinLnBrk="0" hangingPunct="1">
              <a:lnSpc>
                <a:spcPct val="100000"/>
              </a:lnSpc>
              <a:spcBef>
                <a:spcPts val="300"/>
              </a:spcBef>
              <a:spcAft>
                <a:spcPts val="600"/>
              </a:spcAft>
              <a:buClrTx/>
              <a:buSzTx/>
              <a:buFont typeface="Arial" pitchFamily="34" charset="0"/>
              <a:buChar char="•"/>
              <a:tabLst/>
              <a:defRPr/>
            </a:pPr>
            <a:r>
              <a:rPr lang="en-US" sz="2000" dirty="0" smtClean="0"/>
              <a:t>Highly detailed objects (with a lot of polygons) may introduce a heavy load on the rendering pipeline, leading to a reduced frame rate.</a:t>
            </a:r>
          </a:p>
          <a:p>
            <a:pPr marL="274320" marR="0" lvl="0" indent="-274320" defTabSz="914400" rtl="0" eaLnBrk="1" fontAlgn="auto" latinLnBrk="0" hangingPunct="1">
              <a:lnSpc>
                <a:spcPct val="100000"/>
              </a:lnSpc>
              <a:spcBef>
                <a:spcPts val="300"/>
              </a:spcBef>
              <a:spcAft>
                <a:spcPts val="600"/>
              </a:spcAft>
              <a:buClrTx/>
              <a:buSzTx/>
              <a:buFont typeface="Arial" pitchFamily="34" charset="0"/>
              <a:buChar char="•"/>
              <a:tabLst/>
              <a:defRPr/>
            </a:pPr>
            <a:r>
              <a:rPr lang="en-US" sz="2000" dirty="0" smtClean="0"/>
              <a:t>The normal mapping technique forges surface details using </a:t>
            </a:r>
            <a:r>
              <a:rPr lang="en-US" sz="2000" b="1" dirty="0" smtClean="0"/>
              <a:t>image-driven normal perturbation</a:t>
            </a:r>
            <a:r>
              <a:rPr lang="en-US" sz="2000" dirty="0" smtClean="0"/>
              <a:t>.</a:t>
            </a:r>
          </a:p>
          <a:p>
            <a:pPr marL="274320" indent="-274320">
              <a:spcBef>
                <a:spcPts val="300"/>
              </a:spcBef>
              <a:spcAft>
                <a:spcPts val="600"/>
              </a:spcAft>
              <a:buFont typeface="Arial" pitchFamily="34" charset="0"/>
              <a:buChar char="•"/>
              <a:defRPr/>
            </a:pPr>
            <a:r>
              <a:rPr lang="en-US" sz="2000" dirty="0" smtClean="0"/>
              <a:t>Significantly improve visual realism with a very small additional computational effort.</a:t>
            </a:r>
          </a:p>
        </p:txBody>
      </p:sp>
      <p:grpSp>
        <p:nvGrpSpPr>
          <p:cNvPr id="17" name="Gruppo 16"/>
          <p:cNvGrpSpPr/>
          <p:nvPr/>
        </p:nvGrpSpPr>
        <p:grpSpPr>
          <a:xfrm>
            <a:off x="1143000" y="1752600"/>
            <a:ext cx="6934200" cy="2209800"/>
            <a:chOff x="1143000" y="1752600"/>
            <a:chExt cx="6934200" cy="2209800"/>
          </a:xfrm>
        </p:grpSpPr>
        <p:grpSp>
          <p:nvGrpSpPr>
            <p:cNvPr id="20" name="Gruppo 19"/>
            <p:cNvGrpSpPr/>
            <p:nvPr/>
          </p:nvGrpSpPr>
          <p:grpSpPr>
            <a:xfrm>
              <a:off x="1143000" y="1752600"/>
              <a:ext cx="6934200" cy="2209800"/>
              <a:chOff x="1143000" y="1828800"/>
              <a:chExt cx="6934200" cy="2209800"/>
            </a:xfrm>
          </p:grpSpPr>
          <p:pic>
            <p:nvPicPr>
              <p:cNvPr id="12" name="Immagine 11" descr="NormalMapObj.png"/>
              <p:cNvPicPr>
                <a:picLocks noChangeAspect="1"/>
              </p:cNvPicPr>
              <p:nvPr/>
            </p:nvPicPr>
            <p:blipFill>
              <a:blip r:embed="rId3" cstate="print"/>
              <a:stretch>
                <a:fillRect/>
              </a:stretch>
            </p:blipFill>
            <p:spPr>
              <a:xfrm>
                <a:off x="1143000" y="1828800"/>
                <a:ext cx="2209800" cy="2209800"/>
              </a:xfrm>
              <a:prstGeom prst="rect">
                <a:avLst/>
              </a:prstGeom>
            </p:spPr>
          </p:pic>
          <p:pic>
            <p:nvPicPr>
              <p:cNvPr id="14" name="Immagine 13" descr="NormalMapping.png"/>
              <p:cNvPicPr>
                <a:picLocks noChangeAspect="1"/>
              </p:cNvPicPr>
              <p:nvPr/>
            </p:nvPicPr>
            <p:blipFill>
              <a:blip r:embed="rId4" cstate="print"/>
              <a:stretch>
                <a:fillRect/>
              </a:stretch>
            </p:blipFill>
            <p:spPr>
              <a:xfrm>
                <a:off x="4227263" y="1835413"/>
                <a:ext cx="3849937" cy="2203187"/>
              </a:xfrm>
              <a:prstGeom prst="rect">
                <a:avLst/>
              </a:prstGeom>
            </p:spPr>
          </p:pic>
        </p:grpSp>
        <p:cxnSp>
          <p:nvCxnSpPr>
            <p:cNvPr id="16" name="Connettore 2 15"/>
            <p:cNvCxnSpPr/>
            <p:nvPr/>
          </p:nvCxnSpPr>
          <p:spPr>
            <a:xfrm>
              <a:off x="3514825" y="2817812"/>
              <a:ext cx="533400" cy="158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95400" y="0"/>
            <a:ext cx="7391400" cy="685800"/>
          </a:xfrm>
          <a:effectLst>
            <a:outerShdw blurRad="50800" dist="38100" dir="5400000" algn="t" rotWithShape="0">
              <a:schemeClr val="tx1">
                <a:alpha val="40000"/>
              </a:schemeClr>
            </a:outerShdw>
          </a:effectLst>
        </p:spPr>
        <p:txBody>
          <a:bodyPr>
            <a:noAutofit/>
          </a:bodyPr>
          <a:lstStyle/>
          <a:p>
            <a:pPr algn="l"/>
            <a:r>
              <a:rPr lang="en-US" dirty="0" smtClean="0">
                <a:solidFill>
                  <a:srgbClr val="5A0000"/>
                </a:solidFill>
              </a:rPr>
              <a:t>Obtaining Visual Realism</a:t>
            </a:r>
            <a:endParaRPr lang="en-US" dirty="0">
              <a:solidFill>
                <a:srgbClr val="5A0000"/>
              </a:solidFill>
            </a:endParaRPr>
          </a:p>
        </p:txBody>
      </p:sp>
      <p:sp>
        <p:nvSpPr>
          <p:cNvPr id="4" name="Titolo 1"/>
          <p:cNvSpPr txBox="1">
            <a:spLocks/>
          </p:cNvSpPr>
          <p:nvPr/>
        </p:nvSpPr>
        <p:spPr>
          <a:xfrm>
            <a:off x="1295400" y="533400"/>
            <a:ext cx="7391400" cy="685800"/>
          </a:xfrm>
          <a:prstGeom prst="rect">
            <a:avLst/>
          </a:prstGeom>
        </p:spPr>
        <p:txBody>
          <a:bodyPr vert="horz" lIns="91440" tIns="45720" rIns="91440" bIns="45720" rtlCol="0" anchor="ctr">
            <a:noAutofit/>
          </a:bodyPr>
          <a:lstStyle/>
          <a:p>
            <a:pPr lvl="0">
              <a:spcBef>
                <a:spcPct val="0"/>
              </a:spcBef>
              <a:defRPr/>
            </a:pPr>
            <a:r>
              <a:rPr kumimoji="0" lang="en-US" sz="3200" b="0" i="0" u="none" strike="noStrike" kern="1200" cap="none" spc="0" normalizeH="0" baseline="0" dirty="0" smtClean="0">
                <a:ln>
                  <a:noFill/>
                </a:ln>
                <a:solidFill>
                  <a:srgbClr val="5A0000"/>
                </a:solidFill>
                <a:effectLst/>
                <a:uLnTx/>
                <a:uFillTx/>
                <a:latin typeface="+mj-lt"/>
                <a:ea typeface="+mj-ea"/>
                <a:cs typeface="+mj-cs"/>
              </a:rPr>
              <a:t>Surface Details using</a:t>
            </a:r>
            <a:r>
              <a:rPr kumimoji="0" lang="en-US" sz="3200" b="0" i="0" u="none" strike="noStrike" kern="1200" cap="none" spc="0" normalizeH="0" dirty="0" smtClean="0">
                <a:ln>
                  <a:noFill/>
                </a:ln>
                <a:solidFill>
                  <a:srgbClr val="5A0000"/>
                </a:solidFill>
                <a:effectLst/>
                <a:uLnTx/>
                <a:uFillTx/>
                <a:latin typeface="+mj-lt"/>
                <a:ea typeface="+mj-ea"/>
                <a:cs typeface="+mj-cs"/>
              </a:rPr>
              <a:t> Displacement Maps</a:t>
            </a:r>
            <a:endParaRPr kumimoji="0" lang="en-US" sz="3200" b="0" i="0" u="none" strike="noStrike" kern="1200" cap="none" spc="0" normalizeH="0" baseline="0" dirty="0" smtClean="0">
              <a:ln>
                <a:noFill/>
              </a:ln>
              <a:solidFill>
                <a:srgbClr val="5A0000"/>
              </a:solidFill>
              <a:effectLst/>
              <a:uLnTx/>
              <a:uFillTx/>
              <a:latin typeface="+mj-lt"/>
              <a:ea typeface="+mj-ea"/>
              <a:cs typeface="+mj-cs"/>
            </a:endParaRPr>
          </a:p>
        </p:txBody>
      </p:sp>
      <p:sp>
        <p:nvSpPr>
          <p:cNvPr id="5" name="CasellaDiTesto 4"/>
          <p:cNvSpPr txBox="1"/>
          <p:nvPr/>
        </p:nvSpPr>
        <p:spPr>
          <a:xfrm>
            <a:off x="0" y="6488668"/>
            <a:ext cx="1905000" cy="369332"/>
          </a:xfrm>
          <a:prstGeom prst="rect">
            <a:avLst/>
          </a:prstGeom>
          <a:solidFill>
            <a:schemeClr val="tx1">
              <a:alpha val="50000"/>
            </a:schemeClr>
          </a:solidFill>
        </p:spPr>
        <p:txBody>
          <a:bodyPr wrap="square" rtlCol="0" anchor="ctr" anchorCtr="0">
            <a:spAutoFit/>
          </a:bodyPr>
          <a:lstStyle/>
          <a:p>
            <a:pPr algn="ctr"/>
            <a:r>
              <a:rPr lang="en-US" dirty="0" smtClean="0">
                <a:solidFill>
                  <a:schemeClr val="bg1"/>
                </a:solidFill>
              </a:rPr>
              <a:t>Daniele Giannetti</a:t>
            </a:r>
            <a:endParaRPr lang="en-US" dirty="0">
              <a:solidFill>
                <a:schemeClr val="bg1"/>
              </a:solidFill>
            </a:endParaRPr>
          </a:p>
        </p:txBody>
      </p:sp>
      <p:sp>
        <p:nvSpPr>
          <p:cNvPr id="8" name="Segnaposto numero diapositiva 7"/>
          <p:cNvSpPr>
            <a:spLocks noGrp="1"/>
          </p:cNvSpPr>
          <p:nvPr>
            <p:ph type="sldNum" sz="quarter" idx="12"/>
          </p:nvPr>
        </p:nvSpPr>
        <p:spPr>
          <a:xfrm>
            <a:off x="8763000" y="6492875"/>
            <a:ext cx="381000" cy="365125"/>
          </a:xfrm>
          <a:solidFill>
            <a:schemeClr val="tx1">
              <a:alpha val="50000"/>
            </a:schemeClr>
          </a:solidFill>
        </p:spPr>
        <p:txBody>
          <a:bodyPr/>
          <a:lstStyle/>
          <a:p>
            <a:pPr algn="ctr"/>
            <a:fld id="{9D830933-45AB-4A9C-9BAC-6024878EB577}" type="slidenum">
              <a:rPr lang="en-US" sz="1400" smtClean="0">
                <a:solidFill>
                  <a:schemeClr val="bg1"/>
                </a:solidFill>
              </a:rPr>
              <a:pPr algn="ctr"/>
              <a:t>12</a:t>
            </a:fld>
            <a:endParaRPr lang="en-US" sz="1400" dirty="0">
              <a:solidFill>
                <a:schemeClr val="bg1"/>
              </a:solidFill>
            </a:endParaRPr>
          </a:p>
        </p:txBody>
      </p:sp>
      <p:sp>
        <p:nvSpPr>
          <p:cNvPr id="13" name="Segnaposto contenuto 2"/>
          <p:cNvSpPr txBox="1">
            <a:spLocks/>
          </p:cNvSpPr>
          <p:nvPr/>
        </p:nvSpPr>
        <p:spPr>
          <a:xfrm>
            <a:off x="4572000" y="4495800"/>
            <a:ext cx="4191000" cy="1295400"/>
          </a:xfrm>
          <a:prstGeom prst="rect">
            <a:avLst/>
          </a:prstGeom>
        </p:spPr>
        <p:txBody>
          <a:bodyPr vert="horz" lIns="91440" tIns="45720" rIns="91440" bIns="45720" rtlCol="0" anchor="t" anchorCtr="0">
            <a:normAutofit/>
          </a:bodyPr>
          <a:lstStyle/>
          <a:p>
            <a:pPr marL="274320" marR="0" lvl="0" indent="-274320" defTabSz="914400" rtl="0" eaLnBrk="1" fontAlgn="auto" latinLnBrk="0" hangingPunct="1">
              <a:lnSpc>
                <a:spcPct val="100000"/>
              </a:lnSpc>
              <a:spcBef>
                <a:spcPts val="300"/>
              </a:spcBef>
              <a:spcAft>
                <a:spcPts val="600"/>
              </a:spcAft>
              <a:buClrTx/>
              <a:buSzTx/>
              <a:tabLst/>
              <a:defRPr/>
            </a:pPr>
            <a:endParaRPr lang="en-US" sz="2000" dirty="0" smtClean="0"/>
          </a:p>
        </p:txBody>
      </p:sp>
      <p:sp>
        <p:nvSpPr>
          <p:cNvPr id="9" name="Segnaposto contenuto 2"/>
          <p:cNvSpPr txBox="1">
            <a:spLocks/>
          </p:cNvSpPr>
          <p:nvPr/>
        </p:nvSpPr>
        <p:spPr>
          <a:xfrm>
            <a:off x="533400" y="3894667"/>
            <a:ext cx="8001000" cy="2590800"/>
          </a:xfrm>
          <a:prstGeom prst="rect">
            <a:avLst/>
          </a:prstGeom>
        </p:spPr>
        <p:txBody>
          <a:bodyPr vert="horz" lIns="91440" tIns="45720" rIns="91440" bIns="45720" rtlCol="0" anchor="t" anchorCtr="0">
            <a:normAutofit/>
          </a:bodyPr>
          <a:lstStyle/>
          <a:p>
            <a:pPr marL="274320" marR="0" lvl="0" indent="-274320" defTabSz="914400" rtl="0" eaLnBrk="1" fontAlgn="auto" latinLnBrk="0" hangingPunct="1">
              <a:lnSpc>
                <a:spcPct val="100000"/>
              </a:lnSpc>
              <a:spcBef>
                <a:spcPts val="300"/>
              </a:spcBef>
              <a:spcAft>
                <a:spcPts val="600"/>
              </a:spcAft>
              <a:buClrTx/>
              <a:buSzTx/>
              <a:buFont typeface="Arial" pitchFamily="34" charset="0"/>
              <a:buChar char="•"/>
              <a:tabLst/>
              <a:defRPr/>
            </a:pPr>
            <a:r>
              <a:rPr lang="en-US" sz="2000" dirty="0" smtClean="0"/>
              <a:t>With displacement mapping, geometry is dynamically altered </a:t>
            </a:r>
            <a:r>
              <a:rPr lang="en-US" sz="2000" b="1" dirty="0" smtClean="0"/>
              <a:t>at rendering time</a:t>
            </a:r>
            <a:r>
              <a:rPr lang="en-US" sz="2000" dirty="0" smtClean="0"/>
              <a:t>: we use the highly parallel floating point architecture of modern graphics cards to efficiently generate the surface details tessellating and displacing the geometry.</a:t>
            </a:r>
          </a:p>
          <a:p>
            <a:pPr marL="274320" lvl="0" indent="-274320">
              <a:spcBef>
                <a:spcPts val="300"/>
              </a:spcBef>
              <a:spcAft>
                <a:spcPts val="600"/>
              </a:spcAft>
              <a:buFont typeface="Arial" pitchFamily="34" charset="0"/>
              <a:buChar char="•"/>
              <a:defRPr/>
            </a:pPr>
            <a:r>
              <a:rPr lang="en-US" sz="2000" dirty="0" smtClean="0"/>
              <a:t>Usually combined with the normal mapping technique to forge micro-details that do not require displacement mapping.</a:t>
            </a:r>
          </a:p>
          <a:p>
            <a:pPr marL="274320" lvl="0" indent="-274320">
              <a:spcBef>
                <a:spcPts val="300"/>
              </a:spcBef>
              <a:spcAft>
                <a:spcPts val="600"/>
              </a:spcAft>
              <a:buFont typeface="Arial" pitchFamily="34" charset="0"/>
              <a:buChar char="•"/>
              <a:defRPr/>
            </a:pPr>
            <a:r>
              <a:rPr lang="en-US" sz="2000" dirty="0" smtClean="0"/>
              <a:t>Computationally expensive.</a:t>
            </a:r>
          </a:p>
        </p:txBody>
      </p:sp>
      <p:grpSp>
        <p:nvGrpSpPr>
          <p:cNvPr id="14" name="Gruppo 13"/>
          <p:cNvGrpSpPr/>
          <p:nvPr/>
        </p:nvGrpSpPr>
        <p:grpSpPr>
          <a:xfrm>
            <a:off x="1143000" y="1600200"/>
            <a:ext cx="6926427" cy="2209800"/>
            <a:chOff x="1143000" y="1600200"/>
            <a:chExt cx="6926427" cy="2209800"/>
          </a:xfrm>
        </p:grpSpPr>
        <p:grpSp>
          <p:nvGrpSpPr>
            <p:cNvPr id="17" name="Gruppo 16"/>
            <p:cNvGrpSpPr/>
            <p:nvPr/>
          </p:nvGrpSpPr>
          <p:grpSpPr>
            <a:xfrm>
              <a:off x="1143000" y="1600200"/>
              <a:ext cx="6926427" cy="2209800"/>
              <a:chOff x="1143000" y="1828800"/>
              <a:chExt cx="6926427" cy="2209800"/>
            </a:xfrm>
          </p:grpSpPr>
          <p:pic>
            <p:nvPicPr>
              <p:cNvPr id="18" name="Immagine 17" descr="NormalMapObj.png"/>
              <p:cNvPicPr>
                <a:picLocks noChangeAspect="1"/>
              </p:cNvPicPr>
              <p:nvPr/>
            </p:nvPicPr>
            <p:blipFill>
              <a:blip r:embed="rId3" cstate="print"/>
              <a:stretch>
                <a:fillRect/>
              </a:stretch>
            </p:blipFill>
            <p:spPr>
              <a:xfrm>
                <a:off x="1143000" y="1828800"/>
                <a:ext cx="2209800" cy="2209800"/>
              </a:xfrm>
              <a:prstGeom prst="rect">
                <a:avLst/>
              </a:prstGeom>
            </p:spPr>
          </p:pic>
          <p:pic>
            <p:nvPicPr>
              <p:cNvPr id="19" name="Immagine 18" descr="NormalMapping.png"/>
              <p:cNvPicPr>
                <a:picLocks noChangeAspect="1"/>
              </p:cNvPicPr>
              <p:nvPr/>
            </p:nvPicPr>
            <p:blipFill>
              <a:blip r:embed="rId4" cstate="print"/>
              <a:stretch>
                <a:fillRect/>
              </a:stretch>
            </p:blipFill>
            <p:spPr>
              <a:xfrm>
                <a:off x="4235035" y="1835413"/>
                <a:ext cx="3834392" cy="2203187"/>
              </a:xfrm>
              <a:prstGeom prst="rect">
                <a:avLst/>
              </a:prstGeom>
            </p:spPr>
          </p:pic>
        </p:grpSp>
        <p:cxnSp>
          <p:nvCxnSpPr>
            <p:cNvPr id="12" name="Connettore 2 11"/>
            <p:cNvCxnSpPr/>
            <p:nvPr/>
          </p:nvCxnSpPr>
          <p:spPr>
            <a:xfrm>
              <a:off x="3524450" y="2675037"/>
              <a:ext cx="533400" cy="1588"/>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95400" y="0"/>
            <a:ext cx="7391400" cy="685800"/>
          </a:xfrm>
          <a:effectLst>
            <a:outerShdw blurRad="50800" dist="38100" dir="5400000" algn="t" rotWithShape="0">
              <a:schemeClr val="tx1">
                <a:alpha val="40000"/>
              </a:schemeClr>
            </a:outerShdw>
          </a:effectLst>
        </p:spPr>
        <p:txBody>
          <a:bodyPr>
            <a:noAutofit/>
          </a:bodyPr>
          <a:lstStyle/>
          <a:p>
            <a:pPr algn="l"/>
            <a:r>
              <a:rPr lang="en-US" dirty="0" smtClean="0">
                <a:solidFill>
                  <a:srgbClr val="5A0000"/>
                </a:solidFill>
              </a:rPr>
              <a:t>Obtaining Visual Realism</a:t>
            </a:r>
            <a:endParaRPr lang="en-US" dirty="0">
              <a:solidFill>
                <a:srgbClr val="5A0000"/>
              </a:solidFill>
            </a:endParaRPr>
          </a:p>
        </p:txBody>
      </p:sp>
      <p:sp>
        <p:nvSpPr>
          <p:cNvPr id="4" name="Titolo 1"/>
          <p:cNvSpPr txBox="1">
            <a:spLocks/>
          </p:cNvSpPr>
          <p:nvPr/>
        </p:nvSpPr>
        <p:spPr>
          <a:xfrm>
            <a:off x="1295400" y="533400"/>
            <a:ext cx="7391400" cy="685800"/>
          </a:xfrm>
          <a:prstGeom prst="rect">
            <a:avLst/>
          </a:prstGeom>
        </p:spPr>
        <p:txBody>
          <a:bodyPr vert="horz" lIns="91440" tIns="45720" rIns="91440" bIns="45720" rtlCol="0" anchor="ctr">
            <a:noAutofit/>
          </a:bodyPr>
          <a:lstStyle/>
          <a:p>
            <a:pPr lvl="0">
              <a:spcBef>
                <a:spcPct val="0"/>
              </a:spcBef>
              <a:defRPr/>
            </a:pPr>
            <a:r>
              <a:rPr kumimoji="0" lang="en-US" sz="3200" b="0" i="0" u="none" strike="noStrike" kern="1200" cap="none" spc="0" normalizeH="0" baseline="0" dirty="0" smtClean="0">
                <a:ln>
                  <a:noFill/>
                </a:ln>
                <a:solidFill>
                  <a:srgbClr val="5A0000"/>
                </a:solidFill>
                <a:effectLst/>
                <a:uLnTx/>
                <a:uFillTx/>
                <a:latin typeface="+mj-lt"/>
                <a:ea typeface="+mj-ea"/>
                <a:cs typeface="+mj-cs"/>
              </a:rPr>
              <a:t>Casting </a:t>
            </a:r>
            <a:r>
              <a:rPr lang="en-US" sz="3200" dirty="0" smtClean="0">
                <a:solidFill>
                  <a:srgbClr val="5A0000"/>
                </a:solidFill>
                <a:latin typeface="+mj-lt"/>
                <a:ea typeface="+mj-ea"/>
                <a:cs typeface="+mj-cs"/>
              </a:rPr>
              <a:t>S</a:t>
            </a:r>
            <a:r>
              <a:rPr kumimoji="0" lang="en-US" sz="3200" b="0" i="0" u="none" strike="noStrike" kern="1200" cap="none" spc="0" normalizeH="0" baseline="0" dirty="0" smtClean="0">
                <a:ln>
                  <a:noFill/>
                </a:ln>
                <a:solidFill>
                  <a:srgbClr val="5A0000"/>
                </a:solidFill>
                <a:effectLst/>
                <a:uLnTx/>
                <a:uFillTx/>
                <a:latin typeface="+mj-lt"/>
                <a:ea typeface="+mj-ea"/>
                <a:cs typeface="+mj-cs"/>
              </a:rPr>
              <a:t>hadows in Real-Time</a:t>
            </a:r>
          </a:p>
        </p:txBody>
      </p:sp>
      <p:sp>
        <p:nvSpPr>
          <p:cNvPr id="5" name="CasellaDiTesto 4"/>
          <p:cNvSpPr txBox="1"/>
          <p:nvPr/>
        </p:nvSpPr>
        <p:spPr>
          <a:xfrm>
            <a:off x="0" y="6488668"/>
            <a:ext cx="1905000" cy="369332"/>
          </a:xfrm>
          <a:prstGeom prst="rect">
            <a:avLst/>
          </a:prstGeom>
          <a:solidFill>
            <a:schemeClr val="tx1">
              <a:alpha val="50000"/>
            </a:schemeClr>
          </a:solidFill>
        </p:spPr>
        <p:txBody>
          <a:bodyPr wrap="square" rtlCol="0" anchor="ctr" anchorCtr="0">
            <a:spAutoFit/>
          </a:bodyPr>
          <a:lstStyle/>
          <a:p>
            <a:pPr algn="ctr"/>
            <a:r>
              <a:rPr lang="en-US" dirty="0" smtClean="0">
                <a:solidFill>
                  <a:schemeClr val="bg1"/>
                </a:solidFill>
              </a:rPr>
              <a:t>Daniele Giannetti</a:t>
            </a:r>
            <a:endParaRPr lang="en-US" dirty="0">
              <a:solidFill>
                <a:schemeClr val="bg1"/>
              </a:solidFill>
            </a:endParaRPr>
          </a:p>
        </p:txBody>
      </p:sp>
      <p:sp>
        <p:nvSpPr>
          <p:cNvPr id="8" name="Segnaposto numero diapositiva 7"/>
          <p:cNvSpPr>
            <a:spLocks noGrp="1"/>
          </p:cNvSpPr>
          <p:nvPr>
            <p:ph type="sldNum" sz="quarter" idx="12"/>
          </p:nvPr>
        </p:nvSpPr>
        <p:spPr>
          <a:xfrm>
            <a:off x="8763000" y="6492875"/>
            <a:ext cx="381000" cy="365125"/>
          </a:xfrm>
          <a:solidFill>
            <a:schemeClr val="tx1">
              <a:alpha val="50000"/>
            </a:schemeClr>
          </a:solidFill>
        </p:spPr>
        <p:txBody>
          <a:bodyPr/>
          <a:lstStyle/>
          <a:p>
            <a:pPr algn="ctr"/>
            <a:fld id="{9D830933-45AB-4A9C-9BAC-6024878EB577}" type="slidenum">
              <a:rPr lang="en-US" sz="1400" smtClean="0">
                <a:solidFill>
                  <a:schemeClr val="bg1"/>
                </a:solidFill>
              </a:rPr>
              <a:pPr algn="ctr"/>
              <a:t>13</a:t>
            </a:fld>
            <a:endParaRPr lang="en-US" sz="1400" dirty="0">
              <a:solidFill>
                <a:schemeClr val="bg1"/>
              </a:solidFill>
            </a:endParaRPr>
          </a:p>
        </p:txBody>
      </p:sp>
      <p:sp>
        <p:nvSpPr>
          <p:cNvPr id="13" name="Segnaposto contenuto 2"/>
          <p:cNvSpPr txBox="1">
            <a:spLocks/>
          </p:cNvSpPr>
          <p:nvPr/>
        </p:nvSpPr>
        <p:spPr>
          <a:xfrm>
            <a:off x="4572000" y="4495800"/>
            <a:ext cx="4191000" cy="1295400"/>
          </a:xfrm>
          <a:prstGeom prst="rect">
            <a:avLst/>
          </a:prstGeom>
        </p:spPr>
        <p:txBody>
          <a:bodyPr vert="horz" lIns="91440" tIns="45720" rIns="91440" bIns="45720" rtlCol="0" anchor="t" anchorCtr="0">
            <a:normAutofit/>
          </a:bodyPr>
          <a:lstStyle/>
          <a:p>
            <a:pPr marL="274320" marR="0" lvl="0" indent="-274320" defTabSz="914400" rtl="0" eaLnBrk="1" fontAlgn="auto" latinLnBrk="0" hangingPunct="1">
              <a:lnSpc>
                <a:spcPct val="100000"/>
              </a:lnSpc>
              <a:spcBef>
                <a:spcPts val="300"/>
              </a:spcBef>
              <a:spcAft>
                <a:spcPts val="600"/>
              </a:spcAft>
              <a:buClrTx/>
              <a:buSzTx/>
              <a:tabLst/>
              <a:defRPr/>
            </a:pPr>
            <a:endParaRPr lang="en-US" sz="2000" dirty="0" smtClean="0"/>
          </a:p>
        </p:txBody>
      </p:sp>
      <p:sp>
        <p:nvSpPr>
          <p:cNvPr id="7" name="Segnaposto contenuto 2"/>
          <p:cNvSpPr txBox="1">
            <a:spLocks/>
          </p:cNvSpPr>
          <p:nvPr/>
        </p:nvSpPr>
        <p:spPr>
          <a:xfrm>
            <a:off x="381000" y="1428550"/>
            <a:ext cx="8229600" cy="491068"/>
          </a:xfrm>
          <a:prstGeom prst="rect">
            <a:avLst/>
          </a:prstGeom>
        </p:spPr>
        <p:txBody>
          <a:bodyPr vert="horz" lIns="91440" tIns="45720" rIns="91440" bIns="45720" rtlCol="0" anchor="t" anchorCtr="0">
            <a:normAutofit/>
          </a:bodyPr>
          <a:lstStyle/>
          <a:p>
            <a:pPr marL="274320" lvl="0" indent="-274320" algn="ctr">
              <a:spcBef>
                <a:spcPts val="300"/>
              </a:spcBef>
              <a:spcAft>
                <a:spcPts val="600"/>
              </a:spcAft>
              <a:defRPr/>
            </a:pPr>
            <a:r>
              <a:rPr lang="en-US" sz="2000" dirty="0" smtClean="0"/>
              <a:t>Two well-known basic real-time shadow casting algorithms.</a:t>
            </a:r>
          </a:p>
        </p:txBody>
      </p:sp>
      <p:grpSp>
        <p:nvGrpSpPr>
          <p:cNvPr id="16" name="Gruppo 15"/>
          <p:cNvGrpSpPr/>
          <p:nvPr/>
        </p:nvGrpSpPr>
        <p:grpSpPr>
          <a:xfrm>
            <a:off x="533400" y="1828800"/>
            <a:ext cx="3810000" cy="3790949"/>
            <a:chOff x="533400" y="2099732"/>
            <a:chExt cx="3810000" cy="3790949"/>
          </a:xfrm>
        </p:grpSpPr>
        <p:sp>
          <p:nvSpPr>
            <p:cNvPr id="9" name="Segnaposto contenuto 2"/>
            <p:cNvSpPr txBox="1">
              <a:spLocks/>
            </p:cNvSpPr>
            <p:nvPr/>
          </p:nvSpPr>
          <p:spPr>
            <a:xfrm>
              <a:off x="533400" y="2099732"/>
              <a:ext cx="3810000" cy="1938868"/>
            </a:xfrm>
            <a:prstGeom prst="rect">
              <a:avLst/>
            </a:prstGeom>
          </p:spPr>
          <p:txBody>
            <a:bodyPr vert="horz" lIns="91440" tIns="45720" rIns="91440" bIns="45720" rtlCol="0" anchor="t" anchorCtr="0">
              <a:normAutofit/>
            </a:bodyPr>
            <a:lstStyle/>
            <a:p>
              <a:pPr lvl="0" algn="ctr">
                <a:spcBef>
                  <a:spcPts val="300"/>
                </a:spcBef>
                <a:spcAft>
                  <a:spcPts val="600"/>
                </a:spcAft>
                <a:defRPr/>
              </a:pPr>
              <a:r>
                <a:rPr lang="en-US" sz="2000" b="1" dirty="0" smtClean="0"/>
                <a:t>Shadow Mapping</a:t>
              </a:r>
            </a:p>
            <a:p>
              <a:pPr lvl="0" algn="ctr">
                <a:spcBef>
                  <a:spcPts val="300"/>
                </a:spcBef>
                <a:spcAft>
                  <a:spcPts val="600"/>
                </a:spcAft>
                <a:defRPr/>
              </a:pPr>
              <a:r>
                <a:rPr lang="en-US" dirty="0" smtClean="0"/>
                <a:t>Render the scene from the point of view of the light source, a shadow map is obtained to be used during final scene rendering.</a:t>
              </a:r>
            </a:p>
          </p:txBody>
        </p:sp>
        <p:pic>
          <p:nvPicPr>
            <p:cNvPr id="11" name="Immagine 10" descr="ShadowMapping.png"/>
            <p:cNvPicPr>
              <a:picLocks noChangeAspect="1"/>
            </p:cNvPicPr>
            <p:nvPr/>
          </p:nvPicPr>
          <p:blipFill>
            <a:blip r:embed="rId3" cstate="print"/>
            <a:stretch>
              <a:fillRect/>
            </a:stretch>
          </p:blipFill>
          <p:spPr>
            <a:xfrm>
              <a:off x="1047550" y="3776132"/>
              <a:ext cx="2819400" cy="2114549"/>
            </a:xfrm>
            <a:prstGeom prst="rect">
              <a:avLst/>
            </a:prstGeom>
          </p:spPr>
        </p:pic>
      </p:grpSp>
      <p:grpSp>
        <p:nvGrpSpPr>
          <p:cNvPr id="17" name="Gruppo 16"/>
          <p:cNvGrpSpPr/>
          <p:nvPr/>
        </p:nvGrpSpPr>
        <p:grpSpPr>
          <a:xfrm>
            <a:off x="4648200" y="1843421"/>
            <a:ext cx="3810000" cy="3776129"/>
            <a:chOff x="4648200" y="2099735"/>
            <a:chExt cx="3810000" cy="3776129"/>
          </a:xfrm>
        </p:grpSpPr>
        <p:sp>
          <p:nvSpPr>
            <p:cNvPr id="10" name="Segnaposto contenuto 2"/>
            <p:cNvSpPr txBox="1">
              <a:spLocks/>
            </p:cNvSpPr>
            <p:nvPr/>
          </p:nvSpPr>
          <p:spPr>
            <a:xfrm>
              <a:off x="4648200" y="2099735"/>
              <a:ext cx="3810000" cy="1938865"/>
            </a:xfrm>
            <a:prstGeom prst="rect">
              <a:avLst/>
            </a:prstGeom>
          </p:spPr>
          <p:txBody>
            <a:bodyPr vert="horz" lIns="91440" tIns="45720" rIns="91440" bIns="45720" rtlCol="0" anchor="t" anchorCtr="0">
              <a:normAutofit/>
            </a:bodyPr>
            <a:lstStyle/>
            <a:p>
              <a:pPr lvl="0" algn="ctr">
                <a:spcBef>
                  <a:spcPts val="300"/>
                </a:spcBef>
                <a:spcAft>
                  <a:spcPts val="600"/>
                </a:spcAft>
                <a:defRPr/>
              </a:pPr>
              <a:r>
                <a:rPr lang="en-US" sz="2000" b="1" dirty="0" smtClean="0"/>
                <a:t>Shadow Volumes</a:t>
              </a:r>
            </a:p>
            <a:p>
              <a:pPr lvl="0" algn="ctr">
                <a:spcBef>
                  <a:spcPts val="300"/>
                </a:spcBef>
                <a:spcAft>
                  <a:spcPts val="600"/>
                </a:spcAft>
                <a:defRPr/>
              </a:pPr>
              <a:r>
                <a:rPr lang="en-US" dirty="0" smtClean="0"/>
                <a:t>Silhouette edges are extended to obtain shadow volume polygons that confine shadowed regions of the 3D space.</a:t>
              </a:r>
            </a:p>
          </p:txBody>
        </p:sp>
        <p:pic>
          <p:nvPicPr>
            <p:cNvPr id="12" name="Immagine 11" descr="ShadowVolumes.png"/>
            <p:cNvPicPr>
              <a:picLocks noChangeAspect="1"/>
            </p:cNvPicPr>
            <p:nvPr/>
          </p:nvPicPr>
          <p:blipFill>
            <a:blip r:embed="rId4" cstate="print"/>
            <a:stretch>
              <a:fillRect/>
            </a:stretch>
          </p:blipFill>
          <p:spPr>
            <a:xfrm>
              <a:off x="5143100" y="3746878"/>
              <a:ext cx="2838650" cy="2128986"/>
            </a:xfrm>
            <a:prstGeom prst="rect">
              <a:avLst/>
            </a:prstGeom>
          </p:spPr>
        </p:pic>
      </p:grpSp>
      <p:cxnSp>
        <p:nvCxnSpPr>
          <p:cNvPr id="15" name="Connettore 1 14"/>
          <p:cNvCxnSpPr/>
          <p:nvPr/>
        </p:nvCxnSpPr>
        <p:spPr>
          <a:xfrm rot="5400000">
            <a:off x="2667000" y="3810000"/>
            <a:ext cx="365760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0" name="Rettangolo 19"/>
          <p:cNvSpPr/>
          <p:nvPr/>
        </p:nvSpPr>
        <p:spPr>
          <a:xfrm>
            <a:off x="457200" y="5695750"/>
            <a:ext cx="8229600" cy="707886"/>
          </a:xfrm>
          <a:prstGeom prst="rect">
            <a:avLst/>
          </a:prstGeom>
        </p:spPr>
        <p:txBody>
          <a:bodyPr wrap="square">
            <a:spAutoFit/>
          </a:bodyPr>
          <a:lstStyle/>
          <a:p>
            <a:pPr lvl="0">
              <a:spcBef>
                <a:spcPts val="300"/>
              </a:spcBef>
              <a:spcAft>
                <a:spcPts val="600"/>
              </a:spcAft>
              <a:defRPr/>
            </a:pPr>
            <a:r>
              <a:rPr lang="en-US" sz="2000" dirty="0" smtClean="0"/>
              <a:t>Hard-edged shadows are obtained, but to achieve realistic results we need to produce soft-edged shadows with penumbra regions (or </a:t>
            </a:r>
            <a:r>
              <a:rPr lang="en-US" sz="2000" b="1" dirty="0" smtClean="0"/>
              <a:t>soft shadows</a:t>
            </a:r>
            <a:r>
              <a:rPr lang="en-US" sz="2000" dirty="0" smtClean="0"/>
              <a: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95400" y="0"/>
            <a:ext cx="7391400" cy="685800"/>
          </a:xfrm>
          <a:effectLst>
            <a:outerShdw blurRad="50800" dist="38100" dir="5400000" algn="t" rotWithShape="0">
              <a:schemeClr val="tx1">
                <a:alpha val="40000"/>
              </a:schemeClr>
            </a:outerShdw>
          </a:effectLst>
        </p:spPr>
        <p:txBody>
          <a:bodyPr>
            <a:noAutofit/>
          </a:bodyPr>
          <a:lstStyle/>
          <a:p>
            <a:pPr algn="l"/>
            <a:r>
              <a:rPr lang="en-US" dirty="0" smtClean="0">
                <a:solidFill>
                  <a:srgbClr val="5A0000"/>
                </a:solidFill>
              </a:rPr>
              <a:t>Obtaining Visual Realism</a:t>
            </a:r>
            <a:endParaRPr lang="en-US" dirty="0">
              <a:solidFill>
                <a:srgbClr val="5A0000"/>
              </a:solidFill>
            </a:endParaRPr>
          </a:p>
        </p:txBody>
      </p:sp>
      <p:sp>
        <p:nvSpPr>
          <p:cNvPr id="4" name="Titolo 1"/>
          <p:cNvSpPr txBox="1">
            <a:spLocks/>
          </p:cNvSpPr>
          <p:nvPr/>
        </p:nvSpPr>
        <p:spPr>
          <a:xfrm>
            <a:off x="1295400" y="533400"/>
            <a:ext cx="7391400" cy="685800"/>
          </a:xfrm>
          <a:prstGeom prst="rect">
            <a:avLst/>
          </a:prstGeom>
        </p:spPr>
        <p:txBody>
          <a:bodyPr vert="horz" lIns="91440" tIns="45720" rIns="91440" bIns="45720" rtlCol="0" anchor="ctr">
            <a:noAutofit/>
          </a:bodyPr>
          <a:lstStyle/>
          <a:p>
            <a:pPr lvl="0">
              <a:spcBef>
                <a:spcPct val="0"/>
              </a:spcBef>
              <a:defRPr/>
            </a:pPr>
            <a:r>
              <a:rPr kumimoji="0" lang="en-US" sz="3200" b="0" i="0" u="none" strike="noStrike" kern="1200" cap="none" spc="0" normalizeH="0" baseline="0" dirty="0" smtClean="0">
                <a:ln>
                  <a:noFill/>
                </a:ln>
                <a:solidFill>
                  <a:srgbClr val="5A0000"/>
                </a:solidFill>
                <a:effectLst/>
                <a:uLnTx/>
                <a:uFillTx/>
                <a:latin typeface="+mj-lt"/>
                <a:ea typeface="+mj-ea"/>
                <a:cs typeface="+mj-cs"/>
              </a:rPr>
              <a:t>Soft Shadow Mapping [1]</a:t>
            </a:r>
          </a:p>
        </p:txBody>
      </p:sp>
      <p:sp>
        <p:nvSpPr>
          <p:cNvPr id="5" name="CasellaDiTesto 4"/>
          <p:cNvSpPr txBox="1"/>
          <p:nvPr/>
        </p:nvSpPr>
        <p:spPr>
          <a:xfrm>
            <a:off x="0" y="6488668"/>
            <a:ext cx="1905000" cy="369332"/>
          </a:xfrm>
          <a:prstGeom prst="rect">
            <a:avLst/>
          </a:prstGeom>
          <a:solidFill>
            <a:schemeClr val="tx1">
              <a:alpha val="50000"/>
            </a:schemeClr>
          </a:solidFill>
        </p:spPr>
        <p:txBody>
          <a:bodyPr wrap="square" rtlCol="0" anchor="ctr" anchorCtr="0">
            <a:spAutoFit/>
          </a:bodyPr>
          <a:lstStyle/>
          <a:p>
            <a:pPr algn="ctr"/>
            <a:r>
              <a:rPr lang="en-US" dirty="0" smtClean="0">
                <a:solidFill>
                  <a:schemeClr val="bg1"/>
                </a:solidFill>
              </a:rPr>
              <a:t>Daniele Giannetti</a:t>
            </a:r>
            <a:endParaRPr lang="en-US" dirty="0">
              <a:solidFill>
                <a:schemeClr val="bg1"/>
              </a:solidFill>
            </a:endParaRPr>
          </a:p>
        </p:txBody>
      </p:sp>
      <p:sp>
        <p:nvSpPr>
          <p:cNvPr id="8" name="Segnaposto numero diapositiva 7"/>
          <p:cNvSpPr>
            <a:spLocks noGrp="1"/>
          </p:cNvSpPr>
          <p:nvPr>
            <p:ph type="sldNum" sz="quarter" idx="12"/>
          </p:nvPr>
        </p:nvSpPr>
        <p:spPr>
          <a:xfrm>
            <a:off x="8763000" y="6492875"/>
            <a:ext cx="381000" cy="365125"/>
          </a:xfrm>
          <a:solidFill>
            <a:schemeClr val="tx1">
              <a:alpha val="50000"/>
            </a:schemeClr>
          </a:solidFill>
        </p:spPr>
        <p:txBody>
          <a:bodyPr/>
          <a:lstStyle/>
          <a:p>
            <a:pPr algn="ctr"/>
            <a:fld id="{9D830933-45AB-4A9C-9BAC-6024878EB577}" type="slidenum">
              <a:rPr lang="en-US" sz="1400" smtClean="0">
                <a:solidFill>
                  <a:schemeClr val="bg1"/>
                </a:solidFill>
              </a:rPr>
              <a:pPr algn="ctr"/>
              <a:t>14</a:t>
            </a:fld>
            <a:endParaRPr lang="en-US" sz="1400" dirty="0">
              <a:solidFill>
                <a:schemeClr val="bg1"/>
              </a:solidFill>
            </a:endParaRPr>
          </a:p>
        </p:txBody>
      </p:sp>
      <p:sp>
        <p:nvSpPr>
          <p:cNvPr id="13" name="Segnaposto contenuto 2"/>
          <p:cNvSpPr txBox="1">
            <a:spLocks/>
          </p:cNvSpPr>
          <p:nvPr/>
        </p:nvSpPr>
        <p:spPr>
          <a:xfrm>
            <a:off x="4572000" y="4495800"/>
            <a:ext cx="4191000" cy="1295400"/>
          </a:xfrm>
          <a:prstGeom prst="rect">
            <a:avLst/>
          </a:prstGeom>
        </p:spPr>
        <p:txBody>
          <a:bodyPr vert="horz" lIns="91440" tIns="45720" rIns="91440" bIns="45720" rtlCol="0" anchor="t" anchorCtr="0">
            <a:normAutofit/>
          </a:bodyPr>
          <a:lstStyle/>
          <a:p>
            <a:pPr marL="274320" marR="0" lvl="0" indent="-274320" defTabSz="914400" rtl="0" eaLnBrk="1" fontAlgn="auto" latinLnBrk="0" hangingPunct="1">
              <a:lnSpc>
                <a:spcPct val="100000"/>
              </a:lnSpc>
              <a:spcBef>
                <a:spcPts val="300"/>
              </a:spcBef>
              <a:spcAft>
                <a:spcPts val="600"/>
              </a:spcAft>
              <a:buClrTx/>
              <a:buSzTx/>
              <a:tabLst/>
              <a:defRPr/>
            </a:pPr>
            <a:endParaRPr lang="en-US" sz="2000" dirty="0" smtClean="0"/>
          </a:p>
        </p:txBody>
      </p:sp>
      <p:sp>
        <p:nvSpPr>
          <p:cNvPr id="16" name="Segnaposto contenuto 2"/>
          <p:cNvSpPr txBox="1">
            <a:spLocks/>
          </p:cNvSpPr>
          <p:nvPr/>
        </p:nvSpPr>
        <p:spPr>
          <a:xfrm>
            <a:off x="609600" y="1600200"/>
            <a:ext cx="8153400" cy="533400"/>
          </a:xfrm>
          <a:prstGeom prst="rect">
            <a:avLst/>
          </a:prstGeom>
        </p:spPr>
        <p:txBody>
          <a:bodyPr vert="horz" lIns="91440" tIns="45720" rIns="91440" bIns="45720" rtlCol="0" anchor="t" anchorCtr="0">
            <a:normAutofit/>
          </a:bodyPr>
          <a:lstStyle/>
          <a:p>
            <a:pPr marR="0" lvl="0" algn="ctr" defTabSz="914400" rtl="0" eaLnBrk="1" fontAlgn="auto" latinLnBrk="0" hangingPunct="1">
              <a:lnSpc>
                <a:spcPct val="100000"/>
              </a:lnSpc>
              <a:spcBef>
                <a:spcPts val="300"/>
              </a:spcBef>
              <a:spcAft>
                <a:spcPts val="600"/>
              </a:spcAft>
              <a:buClrTx/>
              <a:buSzTx/>
              <a:tabLst/>
              <a:defRPr/>
            </a:pPr>
            <a:r>
              <a:rPr lang="en-US" sz="2000" dirty="0" smtClean="0"/>
              <a:t>Many different techniques to obtain soft shadows using shadow mapping.</a:t>
            </a:r>
          </a:p>
        </p:txBody>
      </p:sp>
      <p:cxnSp>
        <p:nvCxnSpPr>
          <p:cNvPr id="17" name="Connettore 1 16"/>
          <p:cNvCxnSpPr/>
          <p:nvPr/>
        </p:nvCxnSpPr>
        <p:spPr>
          <a:xfrm rot="5400000">
            <a:off x="905933" y="4250266"/>
            <a:ext cx="4385732"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1" name="Connettore 1 20"/>
          <p:cNvCxnSpPr/>
          <p:nvPr/>
        </p:nvCxnSpPr>
        <p:spPr>
          <a:xfrm rot="5400000">
            <a:off x="3801533" y="4250266"/>
            <a:ext cx="4385732"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34" name="Gruppo 33"/>
          <p:cNvGrpSpPr/>
          <p:nvPr/>
        </p:nvGrpSpPr>
        <p:grpSpPr>
          <a:xfrm>
            <a:off x="3090335" y="2099732"/>
            <a:ext cx="2946399" cy="4148667"/>
            <a:chOff x="3090335" y="2099732"/>
            <a:chExt cx="2946399" cy="4148667"/>
          </a:xfrm>
        </p:grpSpPr>
        <p:sp>
          <p:nvSpPr>
            <p:cNvPr id="19" name="Segnaposto contenuto 2"/>
            <p:cNvSpPr txBox="1">
              <a:spLocks/>
            </p:cNvSpPr>
            <p:nvPr/>
          </p:nvSpPr>
          <p:spPr>
            <a:xfrm>
              <a:off x="3090335" y="2099732"/>
              <a:ext cx="2946399" cy="1938868"/>
            </a:xfrm>
            <a:prstGeom prst="rect">
              <a:avLst/>
            </a:prstGeom>
          </p:spPr>
          <p:txBody>
            <a:bodyPr vert="horz" lIns="91440" tIns="45720" rIns="91440" bIns="45720" rtlCol="0" anchor="t" anchorCtr="0">
              <a:normAutofit/>
            </a:bodyPr>
            <a:lstStyle/>
            <a:p>
              <a:pPr lvl="0" algn="ctr">
                <a:spcBef>
                  <a:spcPts val="300"/>
                </a:spcBef>
                <a:spcAft>
                  <a:spcPts val="600"/>
                </a:spcAft>
                <a:defRPr/>
              </a:pPr>
              <a:r>
                <a:rPr lang="en-US" sz="2000" b="1" dirty="0" smtClean="0"/>
                <a:t>VSM (2006)</a:t>
              </a:r>
            </a:p>
            <a:p>
              <a:pPr lvl="0" algn="ctr">
                <a:spcBef>
                  <a:spcPts val="300"/>
                </a:spcBef>
                <a:spcAft>
                  <a:spcPts val="600"/>
                </a:spcAft>
                <a:defRPr/>
              </a:pPr>
              <a:r>
                <a:rPr lang="en-US" sz="2000" dirty="0" smtClean="0"/>
                <a:t>Pre-filter the shadow map considering the result as a set of probability distributions of depth.</a:t>
              </a:r>
            </a:p>
          </p:txBody>
        </p:sp>
        <p:pic>
          <p:nvPicPr>
            <p:cNvPr id="29" name="Immagine 28" descr="PCSS.png"/>
            <p:cNvPicPr>
              <a:picLocks noChangeAspect="1"/>
            </p:cNvPicPr>
            <p:nvPr/>
          </p:nvPicPr>
          <p:blipFill>
            <a:blip r:embed="rId3" cstate="print"/>
            <a:stretch>
              <a:fillRect/>
            </a:stretch>
          </p:blipFill>
          <p:spPr>
            <a:xfrm>
              <a:off x="3175002" y="3962401"/>
              <a:ext cx="2743199" cy="2285998"/>
            </a:xfrm>
            <a:prstGeom prst="rect">
              <a:avLst/>
            </a:prstGeom>
          </p:spPr>
        </p:pic>
      </p:grpSp>
      <p:grpSp>
        <p:nvGrpSpPr>
          <p:cNvPr id="31" name="Gruppo 30"/>
          <p:cNvGrpSpPr/>
          <p:nvPr/>
        </p:nvGrpSpPr>
        <p:grpSpPr>
          <a:xfrm>
            <a:off x="194732" y="2099732"/>
            <a:ext cx="2946399" cy="4148668"/>
            <a:chOff x="194732" y="2099732"/>
            <a:chExt cx="2946399" cy="4148668"/>
          </a:xfrm>
        </p:grpSpPr>
        <p:sp>
          <p:nvSpPr>
            <p:cNvPr id="10" name="Segnaposto contenuto 2"/>
            <p:cNvSpPr txBox="1">
              <a:spLocks/>
            </p:cNvSpPr>
            <p:nvPr/>
          </p:nvSpPr>
          <p:spPr>
            <a:xfrm>
              <a:off x="194732" y="2099732"/>
              <a:ext cx="2946399" cy="1938868"/>
            </a:xfrm>
            <a:prstGeom prst="rect">
              <a:avLst/>
            </a:prstGeom>
          </p:spPr>
          <p:txBody>
            <a:bodyPr vert="horz" lIns="91440" tIns="45720" rIns="91440" bIns="45720" rtlCol="0" anchor="t" anchorCtr="0">
              <a:normAutofit/>
            </a:bodyPr>
            <a:lstStyle/>
            <a:p>
              <a:pPr lvl="0" algn="ctr">
                <a:spcBef>
                  <a:spcPts val="300"/>
                </a:spcBef>
                <a:spcAft>
                  <a:spcPts val="600"/>
                </a:spcAft>
                <a:defRPr/>
              </a:pPr>
              <a:r>
                <a:rPr lang="en-US" sz="2000" b="1" dirty="0" smtClean="0"/>
                <a:t>PCSS (2005)</a:t>
              </a:r>
            </a:p>
            <a:p>
              <a:pPr lvl="0" algn="ctr">
                <a:spcBef>
                  <a:spcPts val="300"/>
                </a:spcBef>
                <a:spcAft>
                  <a:spcPts val="600"/>
                </a:spcAft>
                <a:defRPr/>
              </a:pPr>
              <a:r>
                <a:rPr lang="en-US" sz="2000" dirty="0" smtClean="0"/>
                <a:t>Filter the shadow map at rendering time using PCF with variable filter size.</a:t>
              </a:r>
            </a:p>
          </p:txBody>
        </p:sp>
        <p:pic>
          <p:nvPicPr>
            <p:cNvPr id="30" name="Immagine 29" descr="PCSS.png"/>
            <p:cNvPicPr>
              <a:picLocks noChangeAspect="1"/>
            </p:cNvPicPr>
            <p:nvPr/>
          </p:nvPicPr>
          <p:blipFill>
            <a:blip r:embed="rId4" cstate="print"/>
            <a:stretch>
              <a:fillRect/>
            </a:stretch>
          </p:blipFill>
          <p:spPr>
            <a:xfrm>
              <a:off x="270933" y="3962400"/>
              <a:ext cx="2743199" cy="2286000"/>
            </a:xfrm>
            <a:prstGeom prst="rect">
              <a:avLst/>
            </a:prstGeom>
          </p:spPr>
        </p:pic>
      </p:grpSp>
      <p:grpSp>
        <p:nvGrpSpPr>
          <p:cNvPr id="33" name="Gruppo 32"/>
          <p:cNvGrpSpPr/>
          <p:nvPr/>
        </p:nvGrpSpPr>
        <p:grpSpPr>
          <a:xfrm>
            <a:off x="5985935" y="2099735"/>
            <a:ext cx="2946399" cy="4148664"/>
            <a:chOff x="5985935" y="2099735"/>
            <a:chExt cx="2946399" cy="4148664"/>
          </a:xfrm>
        </p:grpSpPr>
        <p:sp>
          <p:nvSpPr>
            <p:cNvPr id="26" name="Segnaposto contenuto 2"/>
            <p:cNvSpPr txBox="1">
              <a:spLocks/>
            </p:cNvSpPr>
            <p:nvPr/>
          </p:nvSpPr>
          <p:spPr>
            <a:xfrm>
              <a:off x="5985935" y="2099735"/>
              <a:ext cx="2946399" cy="1938868"/>
            </a:xfrm>
            <a:prstGeom prst="rect">
              <a:avLst/>
            </a:prstGeom>
          </p:spPr>
          <p:txBody>
            <a:bodyPr vert="horz" lIns="91440" tIns="45720" rIns="91440" bIns="45720" rtlCol="0" anchor="t" anchorCtr="0">
              <a:normAutofit/>
            </a:bodyPr>
            <a:lstStyle/>
            <a:p>
              <a:pPr lvl="0" algn="ctr">
                <a:spcBef>
                  <a:spcPts val="300"/>
                </a:spcBef>
                <a:spcAft>
                  <a:spcPts val="600"/>
                </a:spcAft>
                <a:defRPr/>
              </a:pPr>
              <a:r>
                <a:rPr lang="en-US" sz="2000" b="1" dirty="0" smtClean="0"/>
                <a:t>ESM (2008)</a:t>
              </a:r>
            </a:p>
            <a:p>
              <a:pPr lvl="0" algn="ctr">
                <a:spcBef>
                  <a:spcPts val="300"/>
                </a:spcBef>
                <a:spcAft>
                  <a:spcPts val="600"/>
                </a:spcAft>
                <a:defRPr/>
              </a:pPr>
              <a:r>
                <a:rPr lang="en-US" sz="2000" dirty="0" smtClean="0"/>
                <a:t>Same as VSM, but only a single channel is needed and filtering results are used differently.</a:t>
              </a:r>
            </a:p>
          </p:txBody>
        </p:sp>
        <p:pic>
          <p:nvPicPr>
            <p:cNvPr id="32" name="Immagine 31" descr="PCSS.png"/>
            <p:cNvPicPr>
              <a:picLocks noChangeAspect="1"/>
            </p:cNvPicPr>
            <p:nvPr/>
          </p:nvPicPr>
          <p:blipFill>
            <a:blip r:embed="rId5" cstate="print"/>
            <a:stretch>
              <a:fillRect/>
            </a:stretch>
          </p:blipFill>
          <p:spPr>
            <a:xfrm>
              <a:off x="6070600" y="3962401"/>
              <a:ext cx="2743199" cy="2285998"/>
            </a:xfrm>
            <a:prstGeom prst="rect">
              <a:avLst/>
            </a:prstGeom>
          </p:spPr>
        </p:pic>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95400" y="0"/>
            <a:ext cx="7391400" cy="685800"/>
          </a:xfrm>
          <a:effectLst>
            <a:outerShdw blurRad="50800" dist="38100" dir="5400000" algn="t" rotWithShape="0">
              <a:schemeClr val="tx1">
                <a:alpha val="40000"/>
              </a:schemeClr>
            </a:outerShdw>
          </a:effectLst>
        </p:spPr>
        <p:txBody>
          <a:bodyPr>
            <a:noAutofit/>
          </a:bodyPr>
          <a:lstStyle/>
          <a:p>
            <a:pPr algn="l"/>
            <a:r>
              <a:rPr lang="en-US" dirty="0" smtClean="0">
                <a:solidFill>
                  <a:srgbClr val="5A0000"/>
                </a:solidFill>
              </a:rPr>
              <a:t>Obtaining Visual Realism</a:t>
            </a:r>
            <a:endParaRPr lang="en-US" dirty="0">
              <a:solidFill>
                <a:srgbClr val="5A0000"/>
              </a:solidFill>
            </a:endParaRPr>
          </a:p>
        </p:txBody>
      </p:sp>
      <p:sp>
        <p:nvSpPr>
          <p:cNvPr id="4" name="Titolo 1"/>
          <p:cNvSpPr txBox="1">
            <a:spLocks/>
          </p:cNvSpPr>
          <p:nvPr/>
        </p:nvSpPr>
        <p:spPr>
          <a:xfrm>
            <a:off x="1295400" y="533400"/>
            <a:ext cx="7391400" cy="685800"/>
          </a:xfrm>
          <a:prstGeom prst="rect">
            <a:avLst/>
          </a:prstGeom>
        </p:spPr>
        <p:txBody>
          <a:bodyPr vert="horz" lIns="91440" tIns="45720" rIns="91440" bIns="45720" rtlCol="0" anchor="ctr">
            <a:noAutofit/>
          </a:bodyPr>
          <a:lstStyle/>
          <a:p>
            <a:pPr lvl="0">
              <a:spcBef>
                <a:spcPct val="0"/>
              </a:spcBef>
              <a:defRPr/>
            </a:pPr>
            <a:r>
              <a:rPr kumimoji="0" lang="en-US" sz="3200" b="0" i="0" u="none" strike="noStrike" kern="1200" cap="none" spc="0" normalizeH="0" baseline="0" dirty="0" smtClean="0">
                <a:ln>
                  <a:noFill/>
                </a:ln>
                <a:solidFill>
                  <a:srgbClr val="5A0000"/>
                </a:solidFill>
                <a:effectLst/>
                <a:uLnTx/>
                <a:uFillTx/>
                <a:latin typeface="+mj-lt"/>
                <a:ea typeface="+mj-ea"/>
                <a:cs typeface="+mj-cs"/>
              </a:rPr>
              <a:t>Soft Shadow Mapping [2]</a:t>
            </a:r>
          </a:p>
        </p:txBody>
      </p:sp>
      <p:sp>
        <p:nvSpPr>
          <p:cNvPr id="5" name="CasellaDiTesto 4"/>
          <p:cNvSpPr txBox="1"/>
          <p:nvPr/>
        </p:nvSpPr>
        <p:spPr>
          <a:xfrm>
            <a:off x="0" y="6488668"/>
            <a:ext cx="1905000" cy="369332"/>
          </a:xfrm>
          <a:prstGeom prst="rect">
            <a:avLst/>
          </a:prstGeom>
          <a:solidFill>
            <a:schemeClr val="tx1">
              <a:alpha val="50000"/>
            </a:schemeClr>
          </a:solidFill>
        </p:spPr>
        <p:txBody>
          <a:bodyPr wrap="square" rtlCol="0" anchor="ctr" anchorCtr="0">
            <a:spAutoFit/>
          </a:bodyPr>
          <a:lstStyle/>
          <a:p>
            <a:pPr algn="ctr"/>
            <a:r>
              <a:rPr lang="en-US" dirty="0" smtClean="0">
                <a:solidFill>
                  <a:schemeClr val="bg1"/>
                </a:solidFill>
              </a:rPr>
              <a:t>Daniele Giannetti</a:t>
            </a:r>
            <a:endParaRPr lang="en-US" dirty="0">
              <a:solidFill>
                <a:schemeClr val="bg1"/>
              </a:solidFill>
            </a:endParaRPr>
          </a:p>
        </p:txBody>
      </p:sp>
      <p:sp>
        <p:nvSpPr>
          <p:cNvPr id="8" name="Segnaposto numero diapositiva 7"/>
          <p:cNvSpPr>
            <a:spLocks noGrp="1"/>
          </p:cNvSpPr>
          <p:nvPr>
            <p:ph type="sldNum" sz="quarter" idx="12"/>
          </p:nvPr>
        </p:nvSpPr>
        <p:spPr>
          <a:xfrm>
            <a:off x="8763000" y="6492875"/>
            <a:ext cx="381000" cy="365125"/>
          </a:xfrm>
          <a:solidFill>
            <a:schemeClr val="tx1">
              <a:alpha val="50000"/>
            </a:schemeClr>
          </a:solidFill>
        </p:spPr>
        <p:txBody>
          <a:bodyPr/>
          <a:lstStyle/>
          <a:p>
            <a:pPr algn="ctr"/>
            <a:fld id="{9D830933-45AB-4A9C-9BAC-6024878EB577}" type="slidenum">
              <a:rPr lang="en-US" sz="1400" smtClean="0">
                <a:solidFill>
                  <a:schemeClr val="bg1"/>
                </a:solidFill>
              </a:rPr>
              <a:pPr algn="ctr"/>
              <a:t>15</a:t>
            </a:fld>
            <a:endParaRPr lang="en-US" sz="1400" dirty="0">
              <a:solidFill>
                <a:schemeClr val="bg1"/>
              </a:solidFill>
            </a:endParaRPr>
          </a:p>
        </p:txBody>
      </p:sp>
      <p:sp>
        <p:nvSpPr>
          <p:cNvPr id="20" name="Segnaposto contenuto 2"/>
          <p:cNvSpPr txBox="1">
            <a:spLocks/>
          </p:cNvSpPr>
          <p:nvPr/>
        </p:nvSpPr>
        <p:spPr>
          <a:xfrm>
            <a:off x="533400" y="1676400"/>
            <a:ext cx="8153400" cy="2057400"/>
          </a:xfrm>
          <a:prstGeom prst="rect">
            <a:avLst/>
          </a:prstGeom>
        </p:spPr>
        <p:txBody>
          <a:bodyPr vert="horz" lIns="91440" tIns="45720" rIns="91440" bIns="45720" rtlCol="0" anchor="t" anchorCtr="0">
            <a:normAutofit/>
          </a:bodyPr>
          <a:lstStyle/>
          <a:p>
            <a:pPr marL="274320" marR="0" lvl="0" indent="-274320" defTabSz="914400" rtl="0" eaLnBrk="1" fontAlgn="auto" latinLnBrk="0" hangingPunct="1">
              <a:lnSpc>
                <a:spcPct val="100000"/>
              </a:lnSpc>
              <a:spcBef>
                <a:spcPts val="300"/>
              </a:spcBef>
              <a:spcAft>
                <a:spcPts val="600"/>
              </a:spcAft>
              <a:buClrTx/>
              <a:buSzTx/>
              <a:buFont typeface="Arial" pitchFamily="34" charset="0"/>
              <a:buChar char="•"/>
              <a:tabLst/>
              <a:defRPr/>
            </a:pPr>
            <a:r>
              <a:rPr lang="en-US" sz="2000" dirty="0" smtClean="0"/>
              <a:t>An innovative technique: </a:t>
            </a:r>
            <a:r>
              <a:rPr lang="en-US" sz="2000" b="1" dirty="0" smtClean="0"/>
              <a:t>EVSM (Exponential Variance Shadow Mapping)</a:t>
            </a:r>
            <a:r>
              <a:rPr lang="en-US" sz="2000" dirty="0" smtClean="0"/>
              <a:t>.</a:t>
            </a:r>
          </a:p>
          <a:p>
            <a:pPr marL="274320" marR="0" lvl="0" indent="-274320" defTabSz="914400" rtl="0" eaLnBrk="1" fontAlgn="auto" latinLnBrk="0" hangingPunct="1">
              <a:lnSpc>
                <a:spcPct val="100000"/>
              </a:lnSpc>
              <a:spcBef>
                <a:spcPts val="300"/>
              </a:spcBef>
              <a:buClrTx/>
              <a:buSzTx/>
              <a:buFont typeface="Arial" pitchFamily="34" charset="0"/>
              <a:buChar char="•"/>
              <a:tabLst/>
              <a:defRPr/>
            </a:pPr>
            <a:r>
              <a:rPr lang="en-US" sz="2000" dirty="0" smtClean="0"/>
              <a:t>EVSM improves upon VSM and ESM by reducing artifacts obtained:</a:t>
            </a:r>
          </a:p>
          <a:p>
            <a:pPr marL="914400" lvl="1" indent="-457200">
              <a:spcBef>
                <a:spcPts val="300"/>
              </a:spcBef>
              <a:buFont typeface="Wingdings" pitchFamily="2" charset="2"/>
              <a:buChar char="Ø"/>
              <a:defRPr/>
            </a:pPr>
            <a:r>
              <a:rPr lang="en-US" sz="2000" dirty="0" smtClean="0"/>
              <a:t>Light bleeding</a:t>
            </a:r>
          </a:p>
          <a:p>
            <a:pPr marL="914400" lvl="1" indent="-457200">
              <a:spcBef>
                <a:spcPts val="300"/>
              </a:spcBef>
              <a:spcAft>
                <a:spcPts val="600"/>
              </a:spcAft>
              <a:buFont typeface="Wingdings" pitchFamily="2" charset="2"/>
              <a:buChar char="Ø"/>
              <a:defRPr/>
            </a:pPr>
            <a:r>
              <a:rPr lang="en-US" sz="2000" dirty="0" smtClean="0"/>
              <a:t>Artifacts for non-planar receivers</a:t>
            </a:r>
          </a:p>
          <a:p>
            <a:pPr marL="274320" lvl="0" indent="-274320">
              <a:spcBef>
                <a:spcPts val="300"/>
              </a:spcBef>
              <a:spcAft>
                <a:spcPts val="600"/>
              </a:spcAft>
              <a:buFont typeface="Arial" pitchFamily="34" charset="0"/>
              <a:buChar char="•"/>
              <a:defRPr/>
            </a:pPr>
            <a:r>
              <a:rPr lang="en-US" sz="2000" dirty="0" smtClean="0">
                <a:solidFill>
                  <a:prstClr val="black"/>
                </a:solidFill>
              </a:rPr>
              <a:t>Introduced in the VR3Lib as a built-in functionality for soft shadow casting.</a:t>
            </a:r>
          </a:p>
          <a:p>
            <a:pPr marL="914400" lvl="1" indent="-457200">
              <a:spcBef>
                <a:spcPts val="300"/>
              </a:spcBef>
              <a:spcAft>
                <a:spcPts val="600"/>
              </a:spcAft>
              <a:defRPr/>
            </a:pPr>
            <a:endParaRPr lang="en-US" sz="2000" dirty="0" smtClean="0"/>
          </a:p>
          <a:p>
            <a:pPr marL="457200" indent="-457200">
              <a:spcBef>
                <a:spcPts val="300"/>
              </a:spcBef>
              <a:spcAft>
                <a:spcPts val="600"/>
              </a:spcAft>
              <a:defRPr/>
            </a:pPr>
            <a:endParaRPr lang="en-US" sz="2000" dirty="0" smtClean="0"/>
          </a:p>
          <a:p>
            <a:pPr marR="0" lvl="0" defTabSz="914400" rtl="0" eaLnBrk="1" fontAlgn="auto" latinLnBrk="0" hangingPunct="1">
              <a:lnSpc>
                <a:spcPct val="100000"/>
              </a:lnSpc>
              <a:spcBef>
                <a:spcPts val="300"/>
              </a:spcBef>
              <a:spcAft>
                <a:spcPts val="600"/>
              </a:spcAft>
              <a:buClrTx/>
              <a:buSzTx/>
              <a:tabLst/>
              <a:defRPr/>
            </a:pPr>
            <a:endParaRPr lang="en-US" sz="2000" dirty="0" smtClean="0"/>
          </a:p>
        </p:txBody>
      </p:sp>
      <p:pic>
        <p:nvPicPr>
          <p:cNvPr id="23" name="Immagine 22" descr="PCSS.png"/>
          <p:cNvPicPr>
            <a:picLocks noChangeAspect="1"/>
          </p:cNvPicPr>
          <p:nvPr/>
        </p:nvPicPr>
        <p:blipFill>
          <a:blip r:embed="rId4" cstate="print"/>
          <a:stretch>
            <a:fillRect/>
          </a:stretch>
        </p:blipFill>
        <p:spPr>
          <a:xfrm>
            <a:off x="1143001" y="3701203"/>
            <a:ext cx="3124199" cy="2603499"/>
          </a:xfrm>
          <a:prstGeom prst="rect">
            <a:avLst/>
          </a:prstGeom>
        </p:spPr>
      </p:pic>
      <p:pic>
        <p:nvPicPr>
          <p:cNvPr id="10" name="shadows.avi">
            <a:hlinkClick r:id="" action="ppaction://media"/>
          </p:cNvPr>
          <p:cNvPicPr>
            <a:picLocks noRot="1" noChangeAspect="1"/>
          </p:cNvPicPr>
          <p:nvPr>
            <a:videoFile r:link="rId1"/>
          </p:nvPr>
        </p:nvPicPr>
        <p:blipFill>
          <a:blip r:embed="rId5" cstate="print"/>
          <a:stretch>
            <a:fillRect/>
          </a:stretch>
        </p:blipFill>
        <p:spPr>
          <a:xfrm>
            <a:off x="4578150" y="3702057"/>
            <a:ext cx="3499050" cy="260329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1767"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mute="1">
                <p:cTn id="7" repeatCount="indefinite" fill="remove" display="0">
                  <p:stCondLst>
                    <p:cond delay="indefinite"/>
                  </p:stCondLst>
                  <p:endCondLst>
                    <p:cond evt="onNext" delay="0">
                      <p:tgtEl>
                        <p:sldTgt/>
                      </p:tgtEl>
                    </p:cond>
                    <p:cond evt="onPrev" delay="0">
                      <p:tgtEl>
                        <p:sldTgt/>
                      </p:tgtEl>
                    </p:cond>
                  </p:endCondLst>
                </p:cTn>
                <p:tgtEl>
                  <p:spTgt spid="10"/>
                </p:tgtEl>
              </p:cMediaNode>
            </p:video>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0"/>
                                        </p:tgtEl>
                                      </p:cBhvr>
                                    </p:cmd>
                                  </p:childTnLst>
                                </p:cTn>
                              </p:par>
                            </p:childTnLst>
                          </p:cTn>
                        </p:par>
                      </p:childTnLst>
                    </p:cTn>
                  </p:par>
                </p:childTnLst>
              </p:cTn>
              <p:nextCondLst>
                <p:cond evt="onClick" delay="0">
                  <p:tgtEl>
                    <p:spTgt spid="10"/>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95400" y="0"/>
            <a:ext cx="7391400" cy="685800"/>
          </a:xfrm>
          <a:effectLst>
            <a:outerShdw blurRad="50800" dist="38100" dir="5400000" algn="t" rotWithShape="0">
              <a:schemeClr val="tx1">
                <a:alpha val="40000"/>
              </a:schemeClr>
            </a:outerShdw>
          </a:effectLst>
        </p:spPr>
        <p:txBody>
          <a:bodyPr>
            <a:noAutofit/>
          </a:bodyPr>
          <a:lstStyle/>
          <a:p>
            <a:pPr algn="l"/>
            <a:r>
              <a:rPr lang="en-US" dirty="0" smtClean="0">
                <a:solidFill>
                  <a:srgbClr val="5A0000"/>
                </a:solidFill>
              </a:rPr>
              <a:t>Obtaining Visual Realism</a:t>
            </a:r>
            <a:endParaRPr lang="en-US" dirty="0">
              <a:solidFill>
                <a:srgbClr val="5A0000"/>
              </a:solidFill>
            </a:endParaRPr>
          </a:p>
        </p:txBody>
      </p:sp>
      <p:sp>
        <p:nvSpPr>
          <p:cNvPr id="4" name="Titolo 1"/>
          <p:cNvSpPr txBox="1">
            <a:spLocks/>
          </p:cNvSpPr>
          <p:nvPr/>
        </p:nvSpPr>
        <p:spPr>
          <a:xfrm>
            <a:off x="1295400" y="533400"/>
            <a:ext cx="7391400" cy="685800"/>
          </a:xfrm>
          <a:prstGeom prst="rect">
            <a:avLst/>
          </a:prstGeom>
        </p:spPr>
        <p:txBody>
          <a:bodyPr vert="horz" lIns="91440" tIns="45720" rIns="91440" bIns="45720" rtlCol="0" anchor="ctr">
            <a:noAutofit/>
          </a:bodyPr>
          <a:lstStyle/>
          <a:p>
            <a:pPr lvl="0">
              <a:spcBef>
                <a:spcPct val="0"/>
              </a:spcBef>
              <a:defRPr/>
            </a:pPr>
            <a:r>
              <a:rPr kumimoji="0" lang="en-US" sz="3200" b="0" i="0" u="none" strike="noStrike" kern="1200" cap="none" spc="0" normalizeH="0" baseline="0" dirty="0" smtClean="0">
                <a:ln>
                  <a:noFill/>
                </a:ln>
                <a:solidFill>
                  <a:srgbClr val="5A0000"/>
                </a:solidFill>
                <a:effectLst/>
                <a:uLnTx/>
                <a:uFillTx/>
                <a:latin typeface="+mj-lt"/>
                <a:ea typeface="+mj-ea"/>
                <a:cs typeface="+mj-cs"/>
              </a:rPr>
              <a:t>Implementation of the</a:t>
            </a:r>
            <a:r>
              <a:rPr kumimoji="0" lang="en-US" sz="3200" b="0" i="0" u="none" strike="noStrike" kern="1200" cap="none" spc="0" normalizeH="0" dirty="0" smtClean="0">
                <a:ln>
                  <a:noFill/>
                </a:ln>
                <a:solidFill>
                  <a:srgbClr val="5A0000"/>
                </a:solidFill>
                <a:effectLst/>
                <a:uLnTx/>
                <a:uFillTx/>
                <a:latin typeface="+mj-lt"/>
                <a:ea typeface="+mj-ea"/>
                <a:cs typeface="+mj-cs"/>
              </a:rPr>
              <a:t> Previous Techniques</a:t>
            </a:r>
            <a:endParaRPr kumimoji="0" lang="en-US" sz="3200" b="0" i="0" u="none" strike="noStrike" kern="1200" cap="none" spc="0" normalizeH="0" baseline="0" dirty="0" smtClean="0">
              <a:ln>
                <a:noFill/>
              </a:ln>
              <a:solidFill>
                <a:srgbClr val="5A0000"/>
              </a:solidFill>
              <a:effectLst/>
              <a:uLnTx/>
              <a:uFillTx/>
              <a:latin typeface="+mj-lt"/>
              <a:ea typeface="+mj-ea"/>
              <a:cs typeface="+mj-cs"/>
            </a:endParaRPr>
          </a:p>
        </p:txBody>
      </p:sp>
      <p:sp>
        <p:nvSpPr>
          <p:cNvPr id="5" name="CasellaDiTesto 4"/>
          <p:cNvSpPr txBox="1"/>
          <p:nvPr/>
        </p:nvSpPr>
        <p:spPr>
          <a:xfrm>
            <a:off x="0" y="6488668"/>
            <a:ext cx="1905000" cy="369332"/>
          </a:xfrm>
          <a:prstGeom prst="rect">
            <a:avLst/>
          </a:prstGeom>
          <a:solidFill>
            <a:schemeClr val="tx1">
              <a:alpha val="50000"/>
            </a:schemeClr>
          </a:solidFill>
        </p:spPr>
        <p:txBody>
          <a:bodyPr wrap="square" rtlCol="0" anchor="ctr" anchorCtr="0">
            <a:spAutoFit/>
          </a:bodyPr>
          <a:lstStyle/>
          <a:p>
            <a:pPr algn="ctr"/>
            <a:r>
              <a:rPr lang="en-US" dirty="0" smtClean="0">
                <a:solidFill>
                  <a:schemeClr val="bg1"/>
                </a:solidFill>
              </a:rPr>
              <a:t>Daniele Giannetti</a:t>
            </a:r>
            <a:endParaRPr lang="en-US" dirty="0">
              <a:solidFill>
                <a:schemeClr val="bg1"/>
              </a:solidFill>
            </a:endParaRPr>
          </a:p>
        </p:txBody>
      </p:sp>
      <p:sp>
        <p:nvSpPr>
          <p:cNvPr id="8" name="Segnaposto numero diapositiva 7"/>
          <p:cNvSpPr>
            <a:spLocks noGrp="1"/>
          </p:cNvSpPr>
          <p:nvPr>
            <p:ph type="sldNum" sz="quarter" idx="12"/>
          </p:nvPr>
        </p:nvSpPr>
        <p:spPr>
          <a:xfrm>
            <a:off x="8763000" y="6492875"/>
            <a:ext cx="381000" cy="365125"/>
          </a:xfrm>
          <a:solidFill>
            <a:schemeClr val="tx1">
              <a:alpha val="50000"/>
            </a:schemeClr>
          </a:solidFill>
        </p:spPr>
        <p:txBody>
          <a:bodyPr/>
          <a:lstStyle/>
          <a:p>
            <a:pPr algn="ctr"/>
            <a:fld id="{9D830933-45AB-4A9C-9BAC-6024878EB577}" type="slidenum">
              <a:rPr lang="en-US" sz="1400" smtClean="0">
                <a:solidFill>
                  <a:schemeClr val="bg1"/>
                </a:solidFill>
              </a:rPr>
              <a:pPr algn="ctr"/>
              <a:t>16</a:t>
            </a:fld>
            <a:endParaRPr lang="en-US" sz="1400" dirty="0">
              <a:solidFill>
                <a:schemeClr val="bg1"/>
              </a:solidFill>
            </a:endParaRPr>
          </a:p>
        </p:txBody>
      </p:sp>
      <p:sp>
        <p:nvSpPr>
          <p:cNvPr id="20" name="Segnaposto contenuto 2"/>
          <p:cNvSpPr txBox="1">
            <a:spLocks/>
          </p:cNvSpPr>
          <p:nvPr/>
        </p:nvSpPr>
        <p:spPr>
          <a:xfrm>
            <a:off x="533400" y="1828800"/>
            <a:ext cx="8153400" cy="4572000"/>
          </a:xfrm>
          <a:prstGeom prst="rect">
            <a:avLst/>
          </a:prstGeom>
        </p:spPr>
        <p:txBody>
          <a:bodyPr vert="horz" lIns="91440" tIns="45720" rIns="91440" bIns="45720" rtlCol="0" anchor="t" anchorCtr="0">
            <a:normAutofit/>
          </a:bodyPr>
          <a:lstStyle/>
          <a:p>
            <a:pPr marL="274320" marR="0" lvl="0" indent="-274320" defTabSz="914400" rtl="0" eaLnBrk="1" fontAlgn="auto" latinLnBrk="0" hangingPunct="1">
              <a:lnSpc>
                <a:spcPct val="100000"/>
              </a:lnSpc>
              <a:spcBef>
                <a:spcPts val="300"/>
              </a:spcBef>
              <a:spcAft>
                <a:spcPts val="600"/>
              </a:spcAft>
              <a:buClrTx/>
              <a:buSzTx/>
              <a:buFont typeface="Arial" pitchFamily="34" charset="0"/>
              <a:buChar char="•"/>
              <a:tabLst/>
              <a:defRPr/>
            </a:pPr>
            <a:r>
              <a:rPr lang="en-US" sz="2000" dirty="0" smtClean="0"/>
              <a:t>All the presented rendering algorithms (and more) have been introduced in the VR3Lib as built-in and easy to use features.</a:t>
            </a:r>
          </a:p>
          <a:p>
            <a:pPr marL="274320" marR="0" lvl="0" indent="-274320" defTabSz="914400" rtl="0" eaLnBrk="1" fontAlgn="auto" latinLnBrk="0" hangingPunct="1">
              <a:lnSpc>
                <a:spcPct val="100000"/>
              </a:lnSpc>
              <a:spcBef>
                <a:spcPts val="300"/>
              </a:spcBef>
              <a:spcAft>
                <a:spcPts val="600"/>
              </a:spcAft>
              <a:buClrTx/>
              <a:buSzTx/>
              <a:buFont typeface="Arial" pitchFamily="34" charset="0"/>
              <a:buChar char="•"/>
              <a:tabLst/>
              <a:defRPr/>
            </a:pPr>
            <a:r>
              <a:rPr lang="en-US" sz="2000" dirty="0" smtClean="0"/>
              <a:t>Most of the work in realizing the presented techniques was writing the shader programs executed on the GPU during rendering.</a:t>
            </a:r>
          </a:p>
          <a:p>
            <a:pPr marL="274320" marR="0" lvl="0" indent="-274320" defTabSz="914400" rtl="0" eaLnBrk="1" fontAlgn="auto" latinLnBrk="0" hangingPunct="1">
              <a:lnSpc>
                <a:spcPct val="100000"/>
              </a:lnSpc>
              <a:spcBef>
                <a:spcPts val="300"/>
              </a:spcBef>
              <a:spcAft>
                <a:spcPts val="600"/>
              </a:spcAft>
              <a:buClrTx/>
              <a:buSzTx/>
              <a:buFont typeface="Arial" pitchFamily="34" charset="0"/>
              <a:buChar char="•"/>
              <a:tabLst/>
              <a:defRPr/>
            </a:pPr>
            <a:r>
              <a:rPr lang="en-US" sz="2000" b="1" dirty="0" smtClean="0"/>
              <a:t>GLSL (OpenGL Shading Language)</a:t>
            </a:r>
            <a:r>
              <a:rPr lang="en-US" sz="2000" dirty="0" smtClean="0"/>
              <a:t> is the shading language of choice when working with OpenGL (direct support for compilation, linking and loading).</a:t>
            </a:r>
          </a:p>
          <a:p>
            <a:pPr marL="274320" marR="0" lvl="0" indent="-274320" defTabSz="914400" rtl="0" eaLnBrk="1" fontAlgn="auto" latinLnBrk="0" hangingPunct="1">
              <a:lnSpc>
                <a:spcPct val="100000"/>
              </a:lnSpc>
              <a:spcBef>
                <a:spcPts val="300"/>
              </a:spcBef>
              <a:spcAft>
                <a:spcPts val="600"/>
              </a:spcAft>
              <a:buClrTx/>
              <a:buSzTx/>
              <a:buFont typeface="Arial" pitchFamily="34" charset="0"/>
              <a:buChar char="•"/>
              <a:tabLst/>
              <a:defRPr/>
            </a:pPr>
            <a:r>
              <a:rPr lang="en-US" sz="2000" dirty="0" smtClean="0"/>
              <a:t>The VR3Lib core is a software module capable of managing and dynamically loading the shader programs needed for rendering.</a:t>
            </a:r>
          </a:p>
          <a:p>
            <a:pPr marL="274320" marR="0" lvl="0" indent="-274320" defTabSz="914400" rtl="0" eaLnBrk="1" fontAlgn="auto" latinLnBrk="0" hangingPunct="1">
              <a:lnSpc>
                <a:spcPct val="100000"/>
              </a:lnSpc>
              <a:spcBef>
                <a:spcPts val="300"/>
              </a:spcBef>
              <a:spcAft>
                <a:spcPts val="600"/>
              </a:spcAft>
              <a:buClrTx/>
              <a:buSzTx/>
              <a:buFont typeface="Arial" pitchFamily="34" charset="0"/>
              <a:buChar char="•"/>
              <a:tabLst/>
              <a:defRPr/>
            </a:pPr>
            <a:r>
              <a:rPr lang="en-US" sz="2000" dirty="0" smtClean="0">
                <a:solidFill>
                  <a:prstClr val="black"/>
                </a:solidFill>
              </a:rPr>
              <a:t>The AAM file format (and therefore the 3ds Max exporter) was also extended to include data needed for the new rendering techniques (such as the name of the normal map file and the coordinates for its application).</a:t>
            </a:r>
            <a:endParaRPr lang="en-US" sz="2000" dirty="0" smtClean="0"/>
          </a:p>
          <a:p>
            <a:pPr marR="0" lvl="0" defTabSz="914400" rtl="0" eaLnBrk="1" fontAlgn="auto" latinLnBrk="0" hangingPunct="1">
              <a:lnSpc>
                <a:spcPct val="100000"/>
              </a:lnSpc>
              <a:spcBef>
                <a:spcPts val="300"/>
              </a:spcBef>
              <a:spcAft>
                <a:spcPts val="600"/>
              </a:spcAft>
              <a:buClrTx/>
              <a:buSzTx/>
              <a:tabLst/>
              <a:defRPr/>
            </a:pPr>
            <a:endParaRPr lang="en-US" sz="2000" dirty="0" smtClean="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95400" y="0"/>
            <a:ext cx="7391400" cy="685800"/>
          </a:xfrm>
          <a:effectLst>
            <a:outerShdw blurRad="50800" dist="38100" dir="5400000" algn="t" rotWithShape="0">
              <a:schemeClr val="tx1">
                <a:alpha val="40000"/>
              </a:schemeClr>
            </a:outerShdw>
          </a:effectLst>
        </p:spPr>
        <p:txBody>
          <a:bodyPr>
            <a:noAutofit/>
          </a:bodyPr>
          <a:lstStyle/>
          <a:p>
            <a:pPr algn="l"/>
            <a:r>
              <a:rPr lang="en-US" dirty="0" smtClean="0">
                <a:solidFill>
                  <a:srgbClr val="5A0000"/>
                </a:solidFill>
              </a:rPr>
              <a:t>Testing and Performance</a:t>
            </a:r>
            <a:endParaRPr lang="en-US" dirty="0">
              <a:solidFill>
                <a:srgbClr val="5A0000"/>
              </a:solidFill>
            </a:endParaRPr>
          </a:p>
        </p:txBody>
      </p:sp>
      <p:sp>
        <p:nvSpPr>
          <p:cNvPr id="4" name="Titolo 1"/>
          <p:cNvSpPr txBox="1">
            <a:spLocks/>
          </p:cNvSpPr>
          <p:nvPr/>
        </p:nvSpPr>
        <p:spPr>
          <a:xfrm>
            <a:off x="1295400" y="533400"/>
            <a:ext cx="7391400" cy="685800"/>
          </a:xfrm>
          <a:prstGeom prst="rect">
            <a:avLst/>
          </a:prstGeom>
        </p:spPr>
        <p:txBody>
          <a:bodyPr vert="horz" lIns="91440" tIns="45720" rIns="91440" bIns="45720" rtlCol="0" anchor="ctr">
            <a:noAutofit/>
          </a:bodyPr>
          <a:lstStyle/>
          <a:p>
            <a:pPr lvl="0">
              <a:spcBef>
                <a:spcPct val="0"/>
              </a:spcBef>
              <a:defRPr/>
            </a:pPr>
            <a:r>
              <a:rPr kumimoji="0" lang="en-US" sz="3200" b="0" i="0" u="none" strike="noStrike" kern="1200" cap="none" spc="0" normalizeH="0" baseline="0" dirty="0" smtClean="0">
                <a:ln>
                  <a:noFill/>
                </a:ln>
                <a:solidFill>
                  <a:srgbClr val="5A0000"/>
                </a:solidFill>
                <a:effectLst/>
                <a:uLnTx/>
                <a:uFillTx/>
                <a:latin typeface="+mj-lt"/>
                <a:ea typeface="+mj-ea"/>
                <a:cs typeface="+mj-cs"/>
              </a:rPr>
              <a:t>Geometric Complexity</a:t>
            </a:r>
          </a:p>
        </p:txBody>
      </p:sp>
      <p:sp>
        <p:nvSpPr>
          <p:cNvPr id="5" name="CasellaDiTesto 4"/>
          <p:cNvSpPr txBox="1"/>
          <p:nvPr/>
        </p:nvSpPr>
        <p:spPr>
          <a:xfrm>
            <a:off x="0" y="6488668"/>
            <a:ext cx="1905000" cy="369332"/>
          </a:xfrm>
          <a:prstGeom prst="rect">
            <a:avLst/>
          </a:prstGeom>
          <a:solidFill>
            <a:schemeClr val="tx1">
              <a:alpha val="50000"/>
            </a:schemeClr>
          </a:solidFill>
        </p:spPr>
        <p:txBody>
          <a:bodyPr wrap="square" rtlCol="0" anchor="ctr" anchorCtr="0">
            <a:spAutoFit/>
          </a:bodyPr>
          <a:lstStyle/>
          <a:p>
            <a:pPr algn="ctr"/>
            <a:r>
              <a:rPr lang="en-US" dirty="0" smtClean="0">
                <a:solidFill>
                  <a:schemeClr val="bg1"/>
                </a:solidFill>
              </a:rPr>
              <a:t>Daniele Giannetti</a:t>
            </a:r>
            <a:endParaRPr lang="en-US" dirty="0">
              <a:solidFill>
                <a:schemeClr val="bg1"/>
              </a:solidFill>
            </a:endParaRPr>
          </a:p>
        </p:txBody>
      </p:sp>
      <p:sp>
        <p:nvSpPr>
          <p:cNvPr id="8" name="Segnaposto numero diapositiva 7"/>
          <p:cNvSpPr>
            <a:spLocks noGrp="1"/>
          </p:cNvSpPr>
          <p:nvPr>
            <p:ph type="sldNum" sz="quarter" idx="12"/>
          </p:nvPr>
        </p:nvSpPr>
        <p:spPr>
          <a:xfrm>
            <a:off x="8763000" y="6492875"/>
            <a:ext cx="381000" cy="365125"/>
          </a:xfrm>
          <a:solidFill>
            <a:schemeClr val="tx1">
              <a:alpha val="50000"/>
            </a:schemeClr>
          </a:solidFill>
        </p:spPr>
        <p:txBody>
          <a:bodyPr/>
          <a:lstStyle/>
          <a:p>
            <a:pPr algn="ctr"/>
            <a:fld id="{9D830933-45AB-4A9C-9BAC-6024878EB577}" type="slidenum">
              <a:rPr lang="en-US" sz="1400" smtClean="0">
                <a:solidFill>
                  <a:schemeClr val="bg1"/>
                </a:solidFill>
              </a:rPr>
              <a:pPr algn="ctr"/>
              <a:t>17</a:t>
            </a:fld>
            <a:endParaRPr lang="en-US" sz="1400" dirty="0">
              <a:solidFill>
                <a:schemeClr val="bg1"/>
              </a:solidFill>
            </a:endParaRPr>
          </a:p>
        </p:txBody>
      </p:sp>
      <p:sp>
        <p:nvSpPr>
          <p:cNvPr id="20" name="Segnaposto contenuto 2"/>
          <p:cNvSpPr txBox="1">
            <a:spLocks/>
          </p:cNvSpPr>
          <p:nvPr/>
        </p:nvSpPr>
        <p:spPr>
          <a:xfrm>
            <a:off x="533400" y="1752600"/>
            <a:ext cx="8153400" cy="4876800"/>
          </a:xfrm>
          <a:prstGeom prst="rect">
            <a:avLst/>
          </a:prstGeom>
        </p:spPr>
        <p:txBody>
          <a:bodyPr vert="horz" lIns="91440" tIns="45720" rIns="91440" bIns="45720" rtlCol="0" anchor="t" anchorCtr="0">
            <a:normAutofit/>
          </a:bodyPr>
          <a:lstStyle/>
          <a:p>
            <a:pPr marL="274320" lvl="1" indent="-274320">
              <a:spcBef>
                <a:spcPts val="300"/>
              </a:spcBef>
              <a:spcAft>
                <a:spcPts val="600"/>
              </a:spcAft>
              <a:buFont typeface="Arial" pitchFamily="34" charset="0"/>
              <a:buChar char="•"/>
              <a:defRPr/>
            </a:pPr>
            <a:r>
              <a:rPr lang="en-US" sz="2000" dirty="0" smtClean="0"/>
              <a:t>Interactive virtual reality applications performance is always measured in terms of time needed to draw a single frame (</a:t>
            </a:r>
            <a:r>
              <a:rPr lang="en-US" sz="2000" b="1" dirty="0" smtClean="0"/>
              <a:t>frame time</a:t>
            </a:r>
            <a:r>
              <a:rPr lang="en-US" sz="2000" dirty="0" smtClean="0"/>
              <a:t>) or its reciprocal (</a:t>
            </a:r>
            <a:r>
              <a:rPr lang="en-US" sz="2000" b="1" dirty="0" smtClean="0"/>
              <a:t>frame rate</a:t>
            </a:r>
            <a:r>
              <a:rPr lang="en-US" sz="2000" dirty="0" smtClean="0"/>
              <a:t>).</a:t>
            </a:r>
          </a:p>
          <a:p>
            <a:pPr marL="274320" lvl="1" indent="-274320">
              <a:spcBef>
                <a:spcPts val="300"/>
              </a:spcBef>
              <a:spcAft>
                <a:spcPts val="600"/>
              </a:spcAft>
              <a:buFont typeface="Arial" pitchFamily="34" charset="0"/>
              <a:buChar char="•"/>
              <a:defRPr/>
            </a:pPr>
            <a:r>
              <a:rPr lang="en-US" sz="2000" dirty="0" smtClean="0"/>
              <a:t>VR3Lib – based applications performance also depends upon the solution used to manage the OpenGL window and the framebuffer.</a:t>
            </a:r>
          </a:p>
          <a:p>
            <a:pPr marL="274320" lvl="1" indent="-274320">
              <a:spcBef>
                <a:spcPts val="300"/>
              </a:spcBef>
              <a:spcAft>
                <a:spcPts val="600"/>
              </a:spcAft>
              <a:buFont typeface="Arial" pitchFamily="34" charset="0"/>
              <a:buChar char="•"/>
              <a:defRPr/>
            </a:pPr>
            <a:r>
              <a:rPr lang="en-US" sz="2000" dirty="0" smtClean="0"/>
              <a:t>VR3Lib performances depending on the number of polygons in the scene:</a:t>
            </a:r>
          </a:p>
          <a:p>
            <a:pPr marL="731520" lvl="2" indent="-274320">
              <a:spcBef>
                <a:spcPts val="300"/>
              </a:spcBef>
              <a:spcAft>
                <a:spcPts val="600"/>
              </a:spcAft>
              <a:buFont typeface="Wingdings" pitchFamily="2" charset="2"/>
              <a:buChar char="Ø"/>
              <a:defRPr/>
            </a:pPr>
            <a:r>
              <a:rPr lang="en-US" sz="2000" dirty="0" smtClean="0"/>
              <a:t>10k triangles →  frame time &lt; 2 ms</a:t>
            </a:r>
          </a:p>
          <a:p>
            <a:pPr marL="731520" lvl="2" indent="-274320">
              <a:spcBef>
                <a:spcPts val="300"/>
              </a:spcBef>
              <a:spcAft>
                <a:spcPts val="600"/>
              </a:spcAft>
              <a:buFont typeface="Wingdings" pitchFamily="2" charset="2"/>
              <a:buChar char="Ø"/>
              <a:defRPr/>
            </a:pPr>
            <a:r>
              <a:rPr lang="it-IT" sz="2000" dirty="0" smtClean="0"/>
              <a:t>100k </a:t>
            </a:r>
            <a:r>
              <a:rPr lang="en-US" sz="2000" dirty="0" smtClean="0"/>
              <a:t>triangles →  frame time &lt; 4 ms</a:t>
            </a:r>
            <a:endParaRPr lang="it-IT" sz="2000" dirty="0" smtClean="0"/>
          </a:p>
          <a:p>
            <a:pPr marL="731520" lvl="2" indent="-274320">
              <a:spcBef>
                <a:spcPts val="300"/>
              </a:spcBef>
              <a:spcAft>
                <a:spcPts val="600"/>
              </a:spcAft>
              <a:buFont typeface="Wingdings" pitchFamily="2" charset="2"/>
              <a:buChar char="Ø"/>
              <a:defRPr/>
            </a:pPr>
            <a:r>
              <a:rPr lang="it-IT" sz="2000" dirty="0" smtClean="0"/>
              <a:t>650k </a:t>
            </a:r>
            <a:r>
              <a:rPr lang="en-US" sz="2000" dirty="0" smtClean="0"/>
              <a:t>triangles →  frame time &lt; 8 ms</a:t>
            </a:r>
            <a:endParaRPr lang="it-IT" sz="2000" dirty="0" smtClean="0"/>
          </a:p>
          <a:p>
            <a:pPr marL="731520" lvl="2" indent="-274320">
              <a:spcBef>
                <a:spcPts val="300"/>
              </a:spcBef>
              <a:spcAft>
                <a:spcPts val="600"/>
              </a:spcAft>
              <a:buFont typeface="Wingdings" pitchFamily="2" charset="2"/>
              <a:buChar char="Ø"/>
              <a:defRPr/>
            </a:pPr>
            <a:r>
              <a:rPr lang="it-IT" sz="2000" dirty="0" smtClean="0"/>
              <a:t>3M </a:t>
            </a:r>
            <a:r>
              <a:rPr lang="en-US" sz="2000" dirty="0" smtClean="0"/>
              <a:t>triangles →  frame time ≈ 31 ms</a:t>
            </a:r>
          </a:p>
          <a:p>
            <a:pPr marL="274320" lvl="1" indent="-274320">
              <a:spcBef>
                <a:spcPts val="300"/>
              </a:spcBef>
              <a:spcAft>
                <a:spcPts val="600"/>
              </a:spcAft>
              <a:defRPr/>
            </a:pPr>
            <a:r>
              <a:rPr lang="en-US" sz="2000" dirty="0" smtClean="0"/>
              <a:t>	The effective values also depend upon the on-screen size of the visualized virtual objects.</a:t>
            </a:r>
          </a:p>
          <a:p>
            <a:pPr marL="457200" indent="-457200">
              <a:spcBef>
                <a:spcPts val="300"/>
              </a:spcBef>
              <a:spcAft>
                <a:spcPts val="600"/>
              </a:spcAft>
              <a:defRPr/>
            </a:pPr>
            <a:endParaRPr lang="en-US" sz="2000" dirty="0" smtClean="0"/>
          </a:p>
          <a:p>
            <a:pPr marR="0" lvl="0" defTabSz="914400" rtl="0" eaLnBrk="1" fontAlgn="auto" latinLnBrk="0" hangingPunct="1">
              <a:lnSpc>
                <a:spcPct val="100000"/>
              </a:lnSpc>
              <a:spcBef>
                <a:spcPts val="300"/>
              </a:spcBef>
              <a:spcAft>
                <a:spcPts val="600"/>
              </a:spcAft>
              <a:buClrTx/>
              <a:buSzTx/>
              <a:tabLst/>
              <a:defRPr/>
            </a:pPr>
            <a:endParaRPr lang="en-US" sz="2000" dirty="0" smtClean="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95400" y="0"/>
            <a:ext cx="7391400" cy="685800"/>
          </a:xfrm>
          <a:effectLst>
            <a:outerShdw blurRad="50800" dist="38100" dir="5400000" algn="t" rotWithShape="0">
              <a:schemeClr val="tx1">
                <a:alpha val="40000"/>
              </a:schemeClr>
            </a:outerShdw>
          </a:effectLst>
        </p:spPr>
        <p:txBody>
          <a:bodyPr>
            <a:noAutofit/>
          </a:bodyPr>
          <a:lstStyle/>
          <a:p>
            <a:pPr algn="l"/>
            <a:r>
              <a:rPr lang="en-US" dirty="0" smtClean="0">
                <a:solidFill>
                  <a:srgbClr val="5A0000"/>
                </a:solidFill>
              </a:rPr>
              <a:t>Testing and Performance</a:t>
            </a:r>
            <a:endParaRPr lang="en-US" dirty="0">
              <a:solidFill>
                <a:srgbClr val="5A0000"/>
              </a:solidFill>
            </a:endParaRPr>
          </a:p>
        </p:txBody>
      </p:sp>
      <p:sp>
        <p:nvSpPr>
          <p:cNvPr id="4" name="Titolo 1"/>
          <p:cNvSpPr txBox="1">
            <a:spLocks/>
          </p:cNvSpPr>
          <p:nvPr/>
        </p:nvSpPr>
        <p:spPr>
          <a:xfrm>
            <a:off x="1295400" y="533400"/>
            <a:ext cx="7391400" cy="685800"/>
          </a:xfrm>
          <a:prstGeom prst="rect">
            <a:avLst/>
          </a:prstGeom>
        </p:spPr>
        <p:txBody>
          <a:bodyPr vert="horz" lIns="91440" tIns="45720" rIns="91440" bIns="45720" rtlCol="0" anchor="ctr">
            <a:noAutofit/>
          </a:bodyPr>
          <a:lstStyle/>
          <a:p>
            <a:pPr lvl="0">
              <a:spcBef>
                <a:spcPct val="0"/>
              </a:spcBef>
              <a:defRPr/>
            </a:pPr>
            <a:r>
              <a:rPr kumimoji="0" lang="en-US" sz="3200" b="0" i="0" u="none" strike="noStrike" kern="1200" cap="none" spc="0" normalizeH="0" baseline="0" dirty="0" smtClean="0">
                <a:ln>
                  <a:noFill/>
                </a:ln>
                <a:solidFill>
                  <a:srgbClr val="5A0000"/>
                </a:solidFill>
                <a:effectLst/>
                <a:uLnTx/>
                <a:uFillTx/>
                <a:latin typeface="+mj-lt"/>
                <a:ea typeface="+mj-ea"/>
                <a:cs typeface="+mj-cs"/>
              </a:rPr>
              <a:t>Shading</a:t>
            </a:r>
            <a:r>
              <a:rPr kumimoji="0" lang="en-US" sz="3200" b="0" i="0" u="none" strike="noStrike" kern="1200" cap="none" spc="0" normalizeH="0" dirty="0" smtClean="0">
                <a:ln>
                  <a:noFill/>
                </a:ln>
                <a:solidFill>
                  <a:srgbClr val="5A0000"/>
                </a:solidFill>
                <a:effectLst/>
                <a:uLnTx/>
                <a:uFillTx/>
                <a:latin typeface="+mj-lt"/>
                <a:ea typeface="+mj-ea"/>
                <a:cs typeface="+mj-cs"/>
              </a:rPr>
              <a:t> Techniques</a:t>
            </a:r>
            <a:endParaRPr kumimoji="0" lang="en-US" sz="3200" b="0" i="0" u="none" strike="noStrike" kern="1200" cap="none" spc="0" normalizeH="0" baseline="0" dirty="0" smtClean="0">
              <a:ln>
                <a:noFill/>
              </a:ln>
              <a:solidFill>
                <a:srgbClr val="5A0000"/>
              </a:solidFill>
              <a:effectLst/>
              <a:uLnTx/>
              <a:uFillTx/>
              <a:latin typeface="+mj-lt"/>
              <a:ea typeface="+mj-ea"/>
              <a:cs typeface="+mj-cs"/>
            </a:endParaRPr>
          </a:p>
        </p:txBody>
      </p:sp>
      <p:sp>
        <p:nvSpPr>
          <p:cNvPr id="5" name="CasellaDiTesto 4"/>
          <p:cNvSpPr txBox="1"/>
          <p:nvPr/>
        </p:nvSpPr>
        <p:spPr>
          <a:xfrm>
            <a:off x="0" y="6488668"/>
            <a:ext cx="1905000" cy="369332"/>
          </a:xfrm>
          <a:prstGeom prst="rect">
            <a:avLst/>
          </a:prstGeom>
          <a:solidFill>
            <a:schemeClr val="tx1">
              <a:alpha val="50000"/>
            </a:schemeClr>
          </a:solidFill>
        </p:spPr>
        <p:txBody>
          <a:bodyPr wrap="square" rtlCol="0" anchor="ctr" anchorCtr="0">
            <a:spAutoFit/>
          </a:bodyPr>
          <a:lstStyle/>
          <a:p>
            <a:pPr algn="ctr"/>
            <a:r>
              <a:rPr lang="en-US" dirty="0" smtClean="0">
                <a:solidFill>
                  <a:schemeClr val="bg1"/>
                </a:solidFill>
              </a:rPr>
              <a:t>Daniele Giannetti</a:t>
            </a:r>
            <a:endParaRPr lang="en-US" dirty="0">
              <a:solidFill>
                <a:schemeClr val="bg1"/>
              </a:solidFill>
            </a:endParaRPr>
          </a:p>
        </p:txBody>
      </p:sp>
      <p:sp>
        <p:nvSpPr>
          <p:cNvPr id="8" name="Segnaposto numero diapositiva 7"/>
          <p:cNvSpPr>
            <a:spLocks noGrp="1"/>
          </p:cNvSpPr>
          <p:nvPr>
            <p:ph type="sldNum" sz="quarter" idx="12"/>
          </p:nvPr>
        </p:nvSpPr>
        <p:spPr>
          <a:xfrm>
            <a:off x="8763000" y="6492875"/>
            <a:ext cx="381000" cy="365125"/>
          </a:xfrm>
          <a:solidFill>
            <a:schemeClr val="tx1">
              <a:alpha val="50000"/>
            </a:schemeClr>
          </a:solidFill>
        </p:spPr>
        <p:txBody>
          <a:bodyPr/>
          <a:lstStyle/>
          <a:p>
            <a:pPr algn="ctr"/>
            <a:fld id="{9D830933-45AB-4A9C-9BAC-6024878EB577}" type="slidenum">
              <a:rPr lang="en-US" sz="1400" smtClean="0">
                <a:solidFill>
                  <a:schemeClr val="bg1"/>
                </a:solidFill>
              </a:rPr>
              <a:pPr algn="ctr"/>
              <a:t>18</a:t>
            </a:fld>
            <a:endParaRPr lang="en-US" sz="1400" dirty="0">
              <a:solidFill>
                <a:schemeClr val="bg1"/>
              </a:solidFill>
            </a:endParaRPr>
          </a:p>
        </p:txBody>
      </p:sp>
      <p:sp>
        <p:nvSpPr>
          <p:cNvPr id="20" name="Segnaposto contenuto 2"/>
          <p:cNvSpPr txBox="1">
            <a:spLocks/>
          </p:cNvSpPr>
          <p:nvPr/>
        </p:nvSpPr>
        <p:spPr>
          <a:xfrm>
            <a:off x="533400" y="4800599"/>
            <a:ext cx="8153400" cy="1686025"/>
          </a:xfrm>
          <a:prstGeom prst="rect">
            <a:avLst/>
          </a:prstGeom>
        </p:spPr>
        <p:txBody>
          <a:bodyPr vert="horz" lIns="91440" tIns="45720" rIns="91440" bIns="45720" rtlCol="0" anchor="t" anchorCtr="0">
            <a:normAutofit fontScale="92500" lnSpcReduction="10000"/>
          </a:bodyPr>
          <a:lstStyle/>
          <a:p>
            <a:pPr marL="274320" lvl="1" indent="-274320">
              <a:spcBef>
                <a:spcPts val="300"/>
              </a:spcBef>
              <a:spcAft>
                <a:spcPts val="600"/>
              </a:spcAft>
              <a:buFont typeface="Arial" pitchFamily="34" charset="0"/>
              <a:buChar char="•"/>
              <a:defRPr/>
            </a:pPr>
            <a:r>
              <a:rPr lang="en-US" sz="2000" dirty="0" smtClean="0"/>
              <a:t>512x512 textures, 1024x768 viewport, 6912 triangles, environment mapping.</a:t>
            </a:r>
          </a:p>
          <a:p>
            <a:pPr marL="274320" lvl="1" indent="-274320">
              <a:spcBef>
                <a:spcPts val="300"/>
              </a:spcBef>
              <a:spcAft>
                <a:spcPts val="600"/>
              </a:spcAft>
              <a:buFont typeface="Arial" pitchFamily="34" charset="0"/>
              <a:buChar char="•"/>
              <a:defRPr/>
            </a:pPr>
            <a:r>
              <a:rPr lang="en-US" sz="2000" dirty="0" smtClean="0"/>
              <a:t>Simple geometry to highlight differences.</a:t>
            </a:r>
          </a:p>
          <a:p>
            <a:pPr marL="274320" lvl="1" indent="-274320">
              <a:spcBef>
                <a:spcPts val="300"/>
              </a:spcBef>
              <a:spcAft>
                <a:spcPts val="600"/>
              </a:spcAft>
              <a:buFont typeface="Arial" pitchFamily="34" charset="0"/>
              <a:buChar char="•"/>
              <a:defRPr/>
            </a:pPr>
            <a:r>
              <a:rPr lang="en-US" sz="2000" dirty="0" smtClean="0"/>
              <a:t>Displacement mapping performance is rather disappointing, we plan to investigate </a:t>
            </a:r>
            <a:r>
              <a:rPr lang="en-US" sz="2000" smtClean="0"/>
              <a:t>on adaptive geometry </a:t>
            </a:r>
            <a:r>
              <a:rPr lang="en-US" sz="2000" dirty="0" smtClean="0"/>
              <a:t>tessellation using different approaches (such as tessellation shaders).</a:t>
            </a:r>
          </a:p>
        </p:txBody>
      </p:sp>
      <p:pic>
        <p:nvPicPr>
          <p:cNvPr id="11" name="Immagine 10" descr="ShadingTests.png"/>
          <p:cNvPicPr>
            <a:picLocks noChangeAspect="1"/>
          </p:cNvPicPr>
          <p:nvPr/>
        </p:nvPicPr>
        <p:blipFill>
          <a:blip r:embed="rId3" cstate="print"/>
          <a:stretch>
            <a:fillRect/>
          </a:stretch>
        </p:blipFill>
        <p:spPr>
          <a:xfrm>
            <a:off x="457200" y="2106000"/>
            <a:ext cx="3200400" cy="2400300"/>
          </a:xfrm>
          <a:prstGeom prst="rect">
            <a:avLst/>
          </a:prstGeom>
        </p:spPr>
      </p:pic>
      <p:pic>
        <p:nvPicPr>
          <p:cNvPr id="12" name="Immagine 11" descr="env1024.png"/>
          <p:cNvPicPr>
            <a:picLocks noChangeAspect="1"/>
          </p:cNvPicPr>
          <p:nvPr/>
        </p:nvPicPr>
        <p:blipFill>
          <a:blip r:embed="rId4" cstate="print"/>
          <a:stretch>
            <a:fillRect/>
          </a:stretch>
        </p:blipFill>
        <p:spPr>
          <a:xfrm>
            <a:off x="3807425" y="1439450"/>
            <a:ext cx="5030175" cy="3361150"/>
          </a:xfrm>
          <a:prstGeom prst="rect">
            <a:avLst/>
          </a:prstGeom>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95400" y="0"/>
            <a:ext cx="7391400" cy="685800"/>
          </a:xfrm>
          <a:effectLst>
            <a:outerShdw blurRad="50800" dist="38100" dir="5400000" algn="t" rotWithShape="0">
              <a:schemeClr val="tx1">
                <a:alpha val="40000"/>
              </a:schemeClr>
            </a:outerShdw>
          </a:effectLst>
        </p:spPr>
        <p:txBody>
          <a:bodyPr>
            <a:noAutofit/>
          </a:bodyPr>
          <a:lstStyle/>
          <a:p>
            <a:pPr algn="l"/>
            <a:r>
              <a:rPr lang="en-US" dirty="0" smtClean="0">
                <a:solidFill>
                  <a:srgbClr val="5A0000"/>
                </a:solidFill>
              </a:rPr>
              <a:t>Introduction</a:t>
            </a:r>
            <a:endParaRPr lang="en-US" dirty="0">
              <a:solidFill>
                <a:srgbClr val="5A0000"/>
              </a:solidFill>
            </a:endParaRPr>
          </a:p>
        </p:txBody>
      </p:sp>
      <p:sp>
        <p:nvSpPr>
          <p:cNvPr id="3" name="Segnaposto contenuto 2"/>
          <p:cNvSpPr>
            <a:spLocks noGrp="1"/>
          </p:cNvSpPr>
          <p:nvPr>
            <p:ph idx="1"/>
          </p:nvPr>
        </p:nvSpPr>
        <p:spPr>
          <a:xfrm>
            <a:off x="457200" y="1676400"/>
            <a:ext cx="8229600" cy="1371600"/>
          </a:xfrm>
        </p:spPr>
        <p:txBody>
          <a:bodyPr>
            <a:normAutofit/>
          </a:bodyPr>
          <a:lstStyle/>
          <a:p>
            <a:pPr marL="274320" indent="-274320">
              <a:spcBef>
                <a:spcPts val="300"/>
              </a:spcBef>
            </a:pPr>
            <a:r>
              <a:rPr lang="en-US" sz="2000" b="1" dirty="0" smtClean="0"/>
              <a:t>Virtual Reality </a:t>
            </a:r>
            <a:r>
              <a:rPr lang="en-US" sz="2000" dirty="0" smtClean="0"/>
              <a:t>– nonexistent environments built using complex computerized systems, where the user feels to be part of the virtual world.</a:t>
            </a:r>
          </a:p>
          <a:p>
            <a:pPr marL="274320" indent="-274320">
              <a:spcBef>
                <a:spcPts val="300"/>
              </a:spcBef>
            </a:pPr>
            <a:r>
              <a:rPr lang="en-US" sz="2000" b="1" dirty="0" smtClean="0"/>
              <a:t>PERCRO (PERCeptual RObotics) lab </a:t>
            </a:r>
            <a:r>
              <a:rPr lang="en-US" sz="2000" dirty="0" smtClean="0"/>
              <a:t>– research laboratory working in the field of virtual reality systems.</a:t>
            </a:r>
          </a:p>
        </p:txBody>
      </p:sp>
      <p:sp>
        <p:nvSpPr>
          <p:cNvPr id="4" name="Titolo 1"/>
          <p:cNvSpPr txBox="1">
            <a:spLocks/>
          </p:cNvSpPr>
          <p:nvPr/>
        </p:nvSpPr>
        <p:spPr>
          <a:xfrm>
            <a:off x="1295400" y="533400"/>
            <a:ext cx="7391400" cy="685800"/>
          </a:xfrm>
          <a:prstGeom prst="rect">
            <a:avLst/>
          </a:prstGeom>
        </p:spPr>
        <p:txBody>
          <a:bodyPr vert="horz" lIns="91440" tIns="45720" rIns="91440" bIns="45720" rtlCol="0"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dirty="0" smtClean="0">
                <a:ln>
                  <a:noFill/>
                </a:ln>
                <a:solidFill>
                  <a:srgbClr val="5A0000"/>
                </a:solidFill>
                <a:effectLst/>
                <a:uLnTx/>
                <a:uFillTx/>
                <a:latin typeface="+mj-lt"/>
                <a:ea typeface="+mj-ea"/>
                <a:cs typeface="+mj-cs"/>
              </a:rPr>
              <a:t>Virtual </a:t>
            </a:r>
            <a:r>
              <a:rPr lang="en-US" sz="3200" dirty="0" smtClean="0">
                <a:solidFill>
                  <a:srgbClr val="5A0000"/>
                </a:solidFill>
                <a:latin typeface="+mj-lt"/>
                <a:ea typeface="+mj-ea"/>
                <a:cs typeface="+mj-cs"/>
              </a:rPr>
              <a:t>R</a:t>
            </a:r>
            <a:r>
              <a:rPr kumimoji="0" lang="en-US" sz="3200" b="0" i="0" u="none" strike="noStrike" kern="1200" cap="none" spc="0" normalizeH="0" baseline="0" dirty="0" smtClean="0">
                <a:ln>
                  <a:noFill/>
                </a:ln>
                <a:solidFill>
                  <a:srgbClr val="5A0000"/>
                </a:solidFill>
                <a:effectLst/>
                <a:uLnTx/>
                <a:uFillTx/>
                <a:latin typeface="+mj-lt"/>
                <a:ea typeface="+mj-ea"/>
                <a:cs typeface="+mj-cs"/>
              </a:rPr>
              <a:t>eality and PERCRO</a:t>
            </a:r>
            <a:r>
              <a:rPr kumimoji="0" lang="en-US" sz="3200" b="0" i="0" u="none" strike="noStrike" kern="1200" cap="none" spc="0" normalizeH="0" dirty="0" smtClean="0">
                <a:ln>
                  <a:noFill/>
                </a:ln>
                <a:solidFill>
                  <a:srgbClr val="5A0000"/>
                </a:solidFill>
                <a:effectLst/>
                <a:uLnTx/>
                <a:uFillTx/>
                <a:latin typeface="+mj-lt"/>
                <a:ea typeface="+mj-ea"/>
                <a:cs typeface="+mj-cs"/>
              </a:rPr>
              <a:t> lab</a:t>
            </a:r>
            <a:endParaRPr kumimoji="0" lang="en-US" sz="3200" b="0" i="0" u="none" strike="noStrike" kern="1200" cap="none" spc="0" normalizeH="0" baseline="0" dirty="0" smtClean="0">
              <a:ln>
                <a:noFill/>
              </a:ln>
              <a:solidFill>
                <a:srgbClr val="5A0000"/>
              </a:solidFill>
              <a:effectLst/>
              <a:uLnTx/>
              <a:uFillTx/>
              <a:latin typeface="+mj-lt"/>
              <a:ea typeface="+mj-ea"/>
              <a:cs typeface="+mj-cs"/>
            </a:endParaRPr>
          </a:p>
        </p:txBody>
      </p:sp>
      <p:sp>
        <p:nvSpPr>
          <p:cNvPr id="5" name="CasellaDiTesto 4"/>
          <p:cNvSpPr txBox="1"/>
          <p:nvPr/>
        </p:nvSpPr>
        <p:spPr>
          <a:xfrm>
            <a:off x="0" y="6488668"/>
            <a:ext cx="1905000" cy="369332"/>
          </a:xfrm>
          <a:prstGeom prst="rect">
            <a:avLst/>
          </a:prstGeom>
          <a:solidFill>
            <a:schemeClr val="tx1">
              <a:alpha val="50000"/>
            </a:schemeClr>
          </a:solidFill>
        </p:spPr>
        <p:txBody>
          <a:bodyPr wrap="square" rtlCol="0" anchor="b" anchorCtr="0">
            <a:spAutoFit/>
          </a:bodyPr>
          <a:lstStyle/>
          <a:p>
            <a:pPr algn="ctr"/>
            <a:r>
              <a:rPr lang="en-US" dirty="0" smtClean="0">
                <a:solidFill>
                  <a:schemeClr val="bg1"/>
                </a:solidFill>
              </a:rPr>
              <a:t>Daniele Giannetti</a:t>
            </a:r>
            <a:endParaRPr lang="en-US" dirty="0">
              <a:solidFill>
                <a:schemeClr val="bg1"/>
              </a:solidFill>
            </a:endParaRPr>
          </a:p>
        </p:txBody>
      </p:sp>
      <p:sp>
        <p:nvSpPr>
          <p:cNvPr id="8" name="Segnaposto numero diapositiva 7"/>
          <p:cNvSpPr>
            <a:spLocks noGrp="1"/>
          </p:cNvSpPr>
          <p:nvPr>
            <p:ph type="sldNum" sz="quarter" idx="12"/>
          </p:nvPr>
        </p:nvSpPr>
        <p:spPr>
          <a:xfrm>
            <a:off x="8763000" y="6492875"/>
            <a:ext cx="381000" cy="365125"/>
          </a:xfrm>
          <a:solidFill>
            <a:schemeClr val="tx1">
              <a:alpha val="50000"/>
            </a:schemeClr>
          </a:solidFill>
        </p:spPr>
        <p:txBody>
          <a:bodyPr/>
          <a:lstStyle/>
          <a:p>
            <a:pPr algn="ctr"/>
            <a:r>
              <a:rPr lang="en-US" sz="1400" dirty="0" smtClean="0">
                <a:solidFill>
                  <a:schemeClr val="bg1"/>
                </a:solidFill>
              </a:rPr>
              <a:t>1</a:t>
            </a:r>
            <a:endParaRPr lang="en-US" sz="1400" dirty="0">
              <a:solidFill>
                <a:schemeClr val="bg1"/>
              </a:solidFill>
            </a:endParaRPr>
          </a:p>
        </p:txBody>
      </p:sp>
      <p:pic>
        <p:nvPicPr>
          <p:cNvPr id="7" name="Immagine 6" descr="PERCRO.png"/>
          <p:cNvPicPr>
            <a:picLocks noChangeAspect="1"/>
          </p:cNvPicPr>
          <p:nvPr/>
        </p:nvPicPr>
        <p:blipFill>
          <a:blip r:embed="rId3" cstate="print"/>
          <a:stretch>
            <a:fillRect/>
          </a:stretch>
        </p:blipFill>
        <p:spPr>
          <a:xfrm>
            <a:off x="1439333" y="3124200"/>
            <a:ext cx="6324600" cy="3169636"/>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95400" y="0"/>
            <a:ext cx="7391400" cy="685800"/>
          </a:xfrm>
          <a:effectLst>
            <a:outerShdw blurRad="50800" dist="38100" dir="5400000" algn="t" rotWithShape="0">
              <a:schemeClr val="tx1">
                <a:alpha val="40000"/>
              </a:schemeClr>
            </a:outerShdw>
          </a:effectLst>
        </p:spPr>
        <p:txBody>
          <a:bodyPr>
            <a:noAutofit/>
          </a:bodyPr>
          <a:lstStyle/>
          <a:p>
            <a:pPr algn="l"/>
            <a:r>
              <a:rPr lang="en-US" dirty="0" smtClean="0">
                <a:solidFill>
                  <a:srgbClr val="5A0000"/>
                </a:solidFill>
              </a:rPr>
              <a:t>Testing and Performance</a:t>
            </a:r>
            <a:endParaRPr lang="en-US" dirty="0">
              <a:solidFill>
                <a:srgbClr val="5A0000"/>
              </a:solidFill>
            </a:endParaRPr>
          </a:p>
        </p:txBody>
      </p:sp>
      <p:sp>
        <p:nvSpPr>
          <p:cNvPr id="4" name="Titolo 1"/>
          <p:cNvSpPr txBox="1">
            <a:spLocks/>
          </p:cNvSpPr>
          <p:nvPr/>
        </p:nvSpPr>
        <p:spPr>
          <a:xfrm>
            <a:off x="1295400" y="533400"/>
            <a:ext cx="7391400" cy="685800"/>
          </a:xfrm>
          <a:prstGeom prst="rect">
            <a:avLst/>
          </a:prstGeom>
        </p:spPr>
        <p:txBody>
          <a:bodyPr vert="horz" lIns="91440" tIns="45720" rIns="91440" bIns="45720" rtlCol="0" anchor="ctr">
            <a:noAutofit/>
          </a:bodyPr>
          <a:lstStyle/>
          <a:p>
            <a:pPr lvl="0">
              <a:spcBef>
                <a:spcPct val="0"/>
              </a:spcBef>
              <a:defRPr/>
            </a:pPr>
            <a:r>
              <a:rPr kumimoji="0" lang="en-US" sz="3200" b="0" i="0" u="none" strike="noStrike" kern="1200" cap="none" spc="0" normalizeH="0" baseline="0" dirty="0" smtClean="0">
                <a:ln>
                  <a:noFill/>
                </a:ln>
                <a:solidFill>
                  <a:srgbClr val="5A0000"/>
                </a:solidFill>
                <a:effectLst/>
                <a:uLnTx/>
                <a:uFillTx/>
                <a:latin typeface="+mj-lt"/>
                <a:ea typeface="+mj-ea"/>
                <a:cs typeface="+mj-cs"/>
              </a:rPr>
              <a:t>Shadowing</a:t>
            </a:r>
          </a:p>
        </p:txBody>
      </p:sp>
      <p:sp>
        <p:nvSpPr>
          <p:cNvPr id="5" name="CasellaDiTesto 4"/>
          <p:cNvSpPr txBox="1"/>
          <p:nvPr/>
        </p:nvSpPr>
        <p:spPr>
          <a:xfrm>
            <a:off x="0" y="6488668"/>
            <a:ext cx="1905000" cy="369332"/>
          </a:xfrm>
          <a:prstGeom prst="rect">
            <a:avLst/>
          </a:prstGeom>
          <a:solidFill>
            <a:schemeClr val="tx1">
              <a:alpha val="50000"/>
            </a:schemeClr>
          </a:solidFill>
        </p:spPr>
        <p:txBody>
          <a:bodyPr wrap="square" rtlCol="0" anchor="ctr" anchorCtr="0">
            <a:spAutoFit/>
          </a:bodyPr>
          <a:lstStyle/>
          <a:p>
            <a:pPr algn="ctr"/>
            <a:r>
              <a:rPr lang="en-US" dirty="0" smtClean="0">
                <a:solidFill>
                  <a:schemeClr val="bg1"/>
                </a:solidFill>
              </a:rPr>
              <a:t>Daniele Giannetti</a:t>
            </a:r>
            <a:endParaRPr lang="en-US" dirty="0">
              <a:solidFill>
                <a:schemeClr val="bg1"/>
              </a:solidFill>
            </a:endParaRPr>
          </a:p>
        </p:txBody>
      </p:sp>
      <p:sp>
        <p:nvSpPr>
          <p:cNvPr id="8" name="Segnaposto numero diapositiva 7"/>
          <p:cNvSpPr>
            <a:spLocks noGrp="1"/>
          </p:cNvSpPr>
          <p:nvPr>
            <p:ph type="sldNum" sz="quarter" idx="12"/>
          </p:nvPr>
        </p:nvSpPr>
        <p:spPr>
          <a:xfrm>
            <a:off x="8763000" y="6492875"/>
            <a:ext cx="381000" cy="365125"/>
          </a:xfrm>
          <a:solidFill>
            <a:schemeClr val="tx1">
              <a:alpha val="50000"/>
            </a:schemeClr>
          </a:solidFill>
        </p:spPr>
        <p:txBody>
          <a:bodyPr/>
          <a:lstStyle/>
          <a:p>
            <a:pPr algn="ctr"/>
            <a:fld id="{9D830933-45AB-4A9C-9BAC-6024878EB577}" type="slidenum">
              <a:rPr lang="en-US" sz="1400" smtClean="0">
                <a:solidFill>
                  <a:schemeClr val="bg1"/>
                </a:solidFill>
              </a:rPr>
              <a:pPr algn="ctr"/>
              <a:t>19</a:t>
            </a:fld>
            <a:endParaRPr lang="en-US" sz="1400" dirty="0">
              <a:solidFill>
                <a:schemeClr val="bg1"/>
              </a:solidFill>
            </a:endParaRPr>
          </a:p>
        </p:txBody>
      </p:sp>
      <p:sp>
        <p:nvSpPr>
          <p:cNvPr id="20" name="Segnaposto contenuto 2"/>
          <p:cNvSpPr txBox="1">
            <a:spLocks/>
          </p:cNvSpPr>
          <p:nvPr/>
        </p:nvSpPr>
        <p:spPr>
          <a:xfrm>
            <a:off x="533400" y="4648200"/>
            <a:ext cx="8153400" cy="1828800"/>
          </a:xfrm>
          <a:prstGeom prst="rect">
            <a:avLst/>
          </a:prstGeom>
        </p:spPr>
        <p:txBody>
          <a:bodyPr vert="horz" lIns="91440" tIns="45720" rIns="91440" bIns="45720" rtlCol="0" anchor="t" anchorCtr="0">
            <a:normAutofit lnSpcReduction="10000"/>
          </a:bodyPr>
          <a:lstStyle/>
          <a:p>
            <a:pPr marL="274320" lvl="1" indent="-274320">
              <a:spcBef>
                <a:spcPts val="300"/>
              </a:spcBef>
              <a:spcAft>
                <a:spcPts val="600"/>
              </a:spcAft>
              <a:buFont typeface="Arial" pitchFamily="34" charset="0"/>
              <a:buChar char="•"/>
              <a:defRPr/>
            </a:pPr>
            <a:r>
              <a:rPr lang="en-US" sz="2000" dirty="0" smtClean="0"/>
              <a:t>512x512 shadow map, 1024x768 viewport, </a:t>
            </a:r>
            <a:r>
              <a:rPr lang="it-IT" sz="2000" dirty="0" smtClean="0"/>
              <a:t>10572 </a:t>
            </a:r>
            <a:r>
              <a:rPr lang="it-IT" sz="2000" dirty="0" err="1" smtClean="0"/>
              <a:t>triangles</a:t>
            </a:r>
            <a:r>
              <a:rPr lang="en-US" sz="2000" dirty="0" smtClean="0"/>
              <a:t>.</a:t>
            </a:r>
          </a:p>
          <a:p>
            <a:pPr marL="274320" lvl="1" indent="-274320">
              <a:spcBef>
                <a:spcPts val="300"/>
              </a:spcBef>
              <a:spcAft>
                <a:spcPts val="600"/>
              </a:spcAft>
              <a:buFont typeface="Arial" pitchFamily="34" charset="0"/>
              <a:buChar char="•"/>
              <a:defRPr/>
            </a:pPr>
            <a:r>
              <a:rPr lang="en-US" sz="2000" dirty="0" smtClean="0"/>
              <a:t>EVSM applied with gaussian blur pre-filtering of the shadow map, average frame time grows linearly with filter size (separable filter).</a:t>
            </a:r>
          </a:p>
          <a:p>
            <a:pPr marL="274320" lvl="1" indent="-274320">
              <a:spcBef>
                <a:spcPts val="300"/>
              </a:spcBef>
              <a:spcAft>
                <a:spcPts val="600"/>
              </a:spcAft>
              <a:buFont typeface="Arial" pitchFamily="34" charset="0"/>
              <a:buChar char="•"/>
              <a:defRPr/>
            </a:pPr>
            <a:r>
              <a:rPr lang="en-US" sz="2000" dirty="0" smtClean="0"/>
              <a:t>Our technique is efficient and produces good looking soft shadows, more expensive methods may not be fast enough for interactive applications.</a:t>
            </a:r>
          </a:p>
          <a:p>
            <a:pPr marL="274320" lvl="1" indent="-274320">
              <a:spcBef>
                <a:spcPts val="300"/>
              </a:spcBef>
              <a:spcAft>
                <a:spcPts val="600"/>
              </a:spcAft>
              <a:buFont typeface="Arial" pitchFamily="34" charset="0"/>
              <a:buChar char="•"/>
              <a:defRPr/>
            </a:pPr>
            <a:endParaRPr lang="en-US" sz="2000" dirty="0" smtClean="0"/>
          </a:p>
          <a:p>
            <a:pPr marR="0" lvl="0" defTabSz="914400" rtl="0" eaLnBrk="1" fontAlgn="auto" latinLnBrk="0" hangingPunct="1">
              <a:lnSpc>
                <a:spcPct val="100000"/>
              </a:lnSpc>
              <a:spcBef>
                <a:spcPts val="300"/>
              </a:spcBef>
              <a:spcAft>
                <a:spcPts val="600"/>
              </a:spcAft>
              <a:buClrTx/>
              <a:buSzTx/>
              <a:tabLst/>
              <a:defRPr/>
            </a:pPr>
            <a:endParaRPr lang="en-US" sz="2000" dirty="0" smtClean="0"/>
          </a:p>
        </p:txBody>
      </p:sp>
      <p:pic>
        <p:nvPicPr>
          <p:cNvPr id="11" name="Immagine 10" descr="ShadingTests.png"/>
          <p:cNvPicPr>
            <a:picLocks noChangeAspect="1"/>
          </p:cNvPicPr>
          <p:nvPr/>
        </p:nvPicPr>
        <p:blipFill>
          <a:blip r:embed="rId3" cstate="print"/>
          <a:stretch>
            <a:fillRect/>
          </a:stretch>
        </p:blipFill>
        <p:spPr>
          <a:xfrm>
            <a:off x="504526" y="1981200"/>
            <a:ext cx="3200399" cy="2400300"/>
          </a:xfrm>
          <a:prstGeom prst="rect">
            <a:avLst/>
          </a:prstGeom>
        </p:spPr>
      </p:pic>
      <p:pic>
        <p:nvPicPr>
          <p:cNvPr id="10" name="Immagine 9" descr="ShadowingFilter2.png"/>
          <p:cNvPicPr>
            <a:picLocks noChangeAspect="1"/>
          </p:cNvPicPr>
          <p:nvPr/>
        </p:nvPicPr>
        <p:blipFill>
          <a:blip r:embed="rId4" cstate="print"/>
          <a:stretch>
            <a:fillRect/>
          </a:stretch>
        </p:blipFill>
        <p:spPr>
          <a:xfrm>
            <a:off x="3962400" y="1467050"/>
            <a:ext cx="4721891" cy="3175444"/>
          </a:xfrm>
          <a:prstGeom prst="rect">
            <a:avLst/>
          </a:prstGeom>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95400" y="0"/>
            <a:ext cx="7391400" cy="685800"/>
          </a:xfrm>
          <a:effectLst>
            <a:outerShdw blurRad="50800" dist="38100" dir="5400000" algn="t" rotWithShape="0">
              <a:schemeClr val="tx1">
                <a:alpha val="40000"/>
              </a:schemeClr>
            </a:outerShdw>
          </a:effectLst>
        </p:spPr>
        <p:txBody>
          <a:bodyPr>
            <a:noAutofit/>
          </a:bodyPr>
          <a:lstStyle/>
          <a:p>
            <a:pPr algn="l"/>
            <a:r>
              <a:rPr lang="en-US" dirty="0" smtClean="0">
                <a:solidFill>
                  <a:srgbClr val="5A0000"/>
                </a:solidFill>
              </a:rPr>
              <a:t>Testing and Performance</a:t>
            </a:r>
            <a:endParaRPr lang="en-US" dirty="0">
              <a:solidFill>
                <a:srgbClr val="5A0000"/>
              </a:solidFill>
            </a:endParaRPr>
          </a:p>
        </p:txBody>
      </p:sp>
      <p:sp>
        <p:nvSpPr>
          <p:cNvPr id="4" name="Titolo 1"/>
          <p:cNvSpPr txBox="1">
            <a:spLocks/>
          </p:cNvSpPr>
          <p:nvPr/>
        </p:nvSpPr>
        <p:spPr>
          <a:xfrm>
            <a:off x="1295400" y="533400"/>
            <a:ext cx="7391400" cy="685800"/>
          </a:xfrm>
          <a:prstGeom prst="rect">
            <a:avLst/>
          </a:prstGeom>
        </p:spPr>
        <p:txBody>
          <a:bodyPr vert="horz" lIns="91440" tIns="45720" rIns="91440" bIns="45720" rtlCol="0" anchor="ctr">
            <a:noAutofit/>
          </a:bodyPr>
          <a:lstStyle/>
          <a:p>
            <a:pPr lvl="0">
              <a:spcBef>
                <a:spcPct val="0"/>
              </a:spcBef>
              <a:defRPr/>
            </a:pPr>
            <a:r>
              <a:rPr kumimoji="0" lang="en-US" sz="3200" b="0" i="0" u="none" strike="noStrike" kern="1200" cap="none" spc="0" normalizeH="0" baseline="0" dirty="0" smtClean="0">
                <a:ln>
                  <a:noFill/>
                </a:ln>
                <a:solidFill>
                  <a:srgbClr val="5A0000"/>
                </a:solidFill>
                <a:effectLst/>
                <a:uLnTx/>
                <a:uFillTx/>
                <a:latin typeface="+mj-lt"/>
                <a:ea typeface="+mj-ea"/>
                <a:cs typeface="+mj-cs"/>
              </a:rPr>
              <a:t>Physics Simulation</a:t>
            </a:r>
          </a:p>
        </p:txBody>
      </p:sp>
      <p:sp>
        <p:nvSpPr>
          <p:cNvPr id="5" name="CasellaDiTesto 4"/>
          <p:cNvSpPr txBox="1"/>
          <p:nvPr/>
        </p:nvSpPr>
        <p:spPr>
          <a:xfrm>
            <a:off x="0" y="6488668"/>
            <a:ext cx="1905000" cy="369332"/>
          </a:xfrm>
          <a:prstGeom prst="rect">
            <a:avLst/>
          </a:prstGeom>
          <a:solidFill>
            <a:schemeClr val="tx1">
              <a:alpha val="50000"/>
            </a:schemeClr>
          </a:solidFill>
        </p:spPr>
        <p:txBody>
          <a:bodyPr wrap="square" rtlCol="0" anchor="ctr" anchorCtr="0">
            <a:spAutoFit/>
          </a:bodyPr>
          <a:lstStyle/>
          <a:p>
            <a:pPr algn="ctr"/>
            <a:r>
              <a:rPr lang="en-US" dirty="0" smtClean="0">
                <a:solidFill>
                  <a:schemeClr val="bg1"/>
                </a:solidFill>
              </a:rPr>
              <a:t>Daniele Giannetti</a:t>
            </a:r>
            <a:endParaRPr lang="en-US" dirty="0">
              <a:solidFill>
                <a:schemeClr val="bg1"/>
              </a:solidFill>
            </a:endParaRPr>
          </a:p>
        </p:txBody>
      </p:sp>
      <p:sp>
        <p:nvSpPr>
          <p:cNvPr id="8" name="Segnaposto numero diapositiva 7"/>
          <p:cNvSpPr>
            <a:spLocks noGrp="1"/>
          </p:cNvSpPr>
          <p:nvPr>
            <p:ph type="sldNum" sz="quarter" idx="12"/>
          </p:nvPr>
        </p:nvSpPr>
        <p:spPr>
          <a:xfrm>
            <a:off x="8763000" y="6492875"/>
            <a:ext cx="381000" cy="365125"/>
          </a:xfrm>
          <a:solidFill>
            <a:schemeClr val="tx1">
              <a:alpha val="50000"/>
            </a:schemeClr>
          </a:solidFill>
        </p:spPr>
        <p:txBody>
          <a:bodyPr/>
          <a:lstStyle/>
          <a:p>
            <a:pPr algn="ctr"/>
            <a:fld id="{9D830933-45AB-4A9C-9BAC-6024878EB577}" type="slidenum">
              <a:rPr lang="en-US" sz="1400" smtClean="0">
                <a:solidFill>
                  <a:schemeClr val="bg1"/>
                </a:solidFill>
              </a:rPr>
              <a:pPr algn="ctr"/>
              <a:t>20</a:t>
            </a:fld>
            <a:endParaRPr lang="en-US" sz="1400" dirty="0">
              <a:solidFill>
                <a:schemeClr val="bg1"/>
              </a:solidFill>
            </a:endParaRPr>
          </a:p>
        </p:txBody>
      </p:sp>
      <p:sp>
        <p:nvSpPr>
          <p:cNvPr id="20" name="Segnaposto contenuto 2"/>
          <p:cNvSpPr txBox="1">
            <a:spLocks/>
          </p:cNvSpPr>
          <p:nvPr/>
        </p:nvSpPr>
        <p:spPr>
          <a:xfrm>
            <a:off x="533400" y="1600200"/>
            <a:ext cx="8153400" cy="2362200"/>
          </a:xfrm>
          <a:prstGeom prst="rect">
            <a:avLst/>
          </a:prstGeom>
        </p:spPr>
        <p:txBody>
          <a:bodyPr vert="horz" lIns="91440" tIns="45720" rIns="91440" bIns="45720" rtlCol="0" anchor="t" anchorCtr="0">
            <a:normAutofit/>
          </a:bodyPr>
          <a:lstStyle/>
          <a:p>
            <a:pPr marL="274320" lvl="1" indent="-274320">
              <a:spcBef>
                <a:spcPts val="300"/>
              </a:spcBef>
              <a:spcAft>
                <a:spcPts val="600"/>
              </a:spcAft>
              <a:buFont typeface="Arial" pitchFamily="34" charset="0"/>
              <a:buChar char="•"/>
              <a:defRPr/>
            </a:pPr>
            <a:r>
              <a:rPr lang="en-US" sz="2000" dirty="0" smtClean="0"/>
              <a:t>Simulation takes place in a separate (PhysX managed) thread.</a:t>
            </a:r>
          </a:p>
          <a:p>
            <a:pPr marL="274320" lvl="1" indent="-274320">
              <a:spcBef>
                <a:spcPts val="300"/>
              </a:spcBef>
              <a:spcAft>
                <a:spcPts val="600"/>
              </a:spcAft>
              <a:buFont typeface="Arial" pitchFamily="34" charset="0"/>
              <a:buChar char="•"/>
              <a:defRPr/>
            </a:pPr>
            <a:r>
              <a:rPr lang="en-US" sz="2000" dirty="0" smtClean="0"/>
              <a:t>If results are not ready when needed, we skip the objects state update phase and proceed to the scene rendering.</a:t>
            </a:r>
          </a:p>
          <a:p>
            <a:pPr marL="274320" lvl="1" indent="-274320">
              <a:spcBef>
                <a:spcPts val="300"/>
              </a:spcBef>
              <a:spcAft>
                <a:spcPts val="600"/>
              </a:spcAft>
              <a:buFont typeface="Arial" pitchFamily="34" charset="0"/>
              <a:buChar char="•"/>
              <a:defRPr/>
            </a:pPr>
            <a:r>
              <a:rPr lang="en-US" sz="2000" dirty="0" smtClean="0"/>
              <a:t>The physical simulation of the scene (even when extremely complex) will never affect frame time if the two threads may execute at the same time (but the simulation may become fairly inaccurate).</a:t>
            </a:r>
          </a:p>
          <a:p>
            <a:pPr marR="0" lvl="0" defTabSz="914400" rtl="0" eaLnBrk="1" fontAlgn="auto" latinLnBrk="0" hangingPunct="1">
              <a:lnSpc>
                <a:spcPct val="100000"/>
              </a:lnSpc>
              <a:spcBef>
                <a:spcPts val="300"/>
              </a:spcBef>
              <a:spcAft>
                <a:spcPts val="600"/>
              </a:spcAft>
              <a:buClrTx/>
              <a:buSzTx/>
              <a:tabLst/>
              <a:defRPr/>
            </a:pPr>
            <a:endParaRPr lang="en-US" sz="2000" dirty="0" smtClean="0"/>
          </a:p>
        </p:txBody>
      </p:sp>
      <p:pic>
        <p:nvPicPr>
          <p:cNvPr id="10" name="Immagine 9" descr="Physics1024.png"/>
          <p:cNvPicPr>
            <a:picLocks noChangeAspect="1"/>
          </p:cNvPicPr>
          <p:nvPr/>
        </p:nvPicPr>
        <p:blipFill>
          <a:blip r:embed="rId3" cstate="print"/>
          <a:stretch>
            <a:fillRect/>
          </a:stretch>
        </p:blipFill>
        <p:spPr>
          <a:xfrm>
            <a:off x="1981200" y="3743425"/>
            <a:ext cx="5181600" cy="2933657"/>
          </a:xfrm>
          <a:prstGeom prst="rect">
            <a:avLst/>
          </a:prstGeom>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95400" y="228600"/>
            <a:ext cx="7391400" cy="685800"/>
          </a:xfrm>
          <a:effectLst>
            <a:outerShdw blurRad="50800" dist="38100" dir="5400000" algn="t" rotWithShape="0">
              <a:schemeClr val="tx1">
                <a:alpha val="40000"/>
              </a:schemeClr>
            </a:outerShdw>
          </a:effectLst>
        </p:spPr>
        <p:txBody>
          <a:bodyPr>
            <a:noAutofit/>
          </a:bodyPr>
          <a:lstStyle/>
          <a:p>
            <a:pPr algn="l"/>
            <a:r>
              <a:rPr lang="en-US" dirty="0" smtClean="0">
                <a:solidFill>
                  <a:srgbClr val="5A0000"/>
                </a:solidFill>
              </a:rPr>
              <a:t>Conclusion and Future Work</a:t>
            </a:r>
            <a:endParaRPr lang="en-US" dirty="0">
              <a:solidFill>
                <a:srgbClr val="5A0000"/>
              </a:solidFill>
            </a:endParaRPr>
          </a:p>
        </p:txBody>
      </p:sp>
      <p:sp>
        <p:nvSpPr>
          <p:cNvPr id="5" name="CasellaDiTesto 4"/>
          <p:cNvSpPr txBox="1"/>
          <p:nvPr/>
        </p:nvSpPr>
        <p:spPr>
          <a:xfrm>
            <a:off x="0" y="6488668"/>
            <a:ext cx="1905000" cy="369332"/>
          </a:xfrm>
          <a:prstGeom prst="rect">
            <a:avLst/>
          </a:prstGeom>
          <a:solidFill>
            <a:schemeClr val="tx1">
              <a:alpha val="50000"/>
            </a:schemeClr>
          </a:solidFill>
        </p:spPr>
        <p:txBody>
          <a:bodyPr wrap="square" rtlCol="0" anchor="ctr" anchorCtr="0">
            <a:spAutoFit/>
          </a:bodyPr>
          <a:lstStyle/>
          <a:p>
            <a:pPr algn="ctr"/>
            <a:r>
              <a:rPr lang="en-US" dirty="0" smtClean="0">
                <a:solidFill>
                  <a:schemeClr val="bg1"/>
                </a:solidFill>
              </a:rPr>
              <a:t>Daniele Giannetti</a:t>
            </a:r>
            <a:endParaRPr lang="en-US" dirty="0">
              <a:solidFill>
                <a:schemeClr val="bg1"/>
              </a:solidFill>
            </a:endParaRPr>
          </a:p>
        </p:txBody>
      </p:sp>
      <p:sp>
        <p:nvSpPr>
          <p:cNvPr id="8" name="Segnaposto numero diapositiva 7"/>
          <p:cNvSpPr>
            <a:spLocks noGrp="1"/>
          </p:cNvSpPr>
          <p:nvPr>
            <p:ph type="sldNum" sz="quarter" idx="12"/>
          </p:nvPr>
        </p:nvSpPr>
        <p:spPr>
          <a:xfrm>
            <a:off x="8763000" y="6492875"/>
            <a:ext cx="381000" cy="365125"/>
          </a:xfrm>
          <a:solidFill>
            <a:schemeClr val="tx1">
              <a:alpha val="50000"/>
            </a:schemeClr>
          </a:solidFill>
        </p:spPr>
        <p:txBody>
          <a:bodyPr/>
          <a:lstStyle/>
          <a:p>
            <a:pPr algn="ctr"/>
            <a:fld id="{9D830933-45AB-4A9C-9BAC-6024878EB577}" type="slidenum">
              <a:rPr lang="en-US" sz="1400" smtClean="0">
                <a:solidFill>
                  <a:schemeClr val="bg1"/>
                </a:solidFill>
              </a:rPr>
              <a:pPr algn="ctr"/>
              <a:t>21</a:t>
            </a:fld>
            <a:endParaRPr lang="en-US" sz="1400" dirty="0">
              <a:solidFill>
                <a:schemeClr val="bg1"/>
              </a:solidFill>
            </a:endParaRPr>
          </a:p>
        </p:txBody>
      </p:sp>
      <p:sp>
        <p:nvSpPr>
          <p:cNvPr id="20" name="Segnaposto contenuto 2"/>
          <p:cNvSpPr txBox="1">
            <a:spLocks/>
          </p:cNvSpPr>
          <p:nvPr/>
        </p:nvSpPr>
        <p:spPr>
          <a:xfrm>
            <a:off x="695425" y="1534425"/>
            <a:ext cx="7915175" cy="5999750"/>
          </a:xfrm>
          <a:prstGeom prst="rect">
            <a:avLst/>
          </a:prstGeom>
        </p:spPr>
        <p:txBody>
          <a:bodyPr vert="horz" lIns="91440" tIns="45720" rIns="91440" bIns="45720" rtlCol="0" anchor="t" anchorCtr="0">
            <a:normAutofit/>
          </a:bodyPr>
          <a:lstStyle/>
          <a:p>
            <a:pPr marL="274320" lvl="1" indent="-274320">
              <a:spcBef>
                <a:spcPts val="300"/>
              </a:spcBef>
              <a:spcAft>
                <a:spcPts val="600"/>
              </a:spcAft>
              <a:buFont typeface="Arial" pitchFamily="34" charset="0"/>
              <a:buChar char="•"/>
              <a:defRPr/>
            </a:pPr>
            <a:r>
              <a:rPr lang="en-US" sz="2000" dirty="0" smtClean="0"/>
              <a:t>The realized library is a full-featured graphics and physics standalone engine to use when building virtual reality applications.</a:t>
            </a:r>
          </a:p>
          <a:p>
            <a:pPr marL="274320" lvl="1" indent="-274320">
              <a:spcBef>
                <a:spcPts val="300"/>
              </a:spcBef>
              <a:spcAft>
                <a:spcPts val="600"/>
              </a:spcAft>
              <a:buFont typeface="Arial" pitchFamily="34" charset="0"/>
              <a:buChar char="•"/>
              <a:defRPr/>
            </a:pPr>
            <a:r>
              <a:rPr lang="en-US" sz="2000" dirty="0" smtClean="0"/>
              <a:t>The next planned step is integration of the VR3Lib library into the XVR virtual reality application development system.</a:t>
            </a:r>
          </a:p>
          <a:p>
            <a:pPr marL="274320" lvl="1" indent="-274320">
              <a:spcBef>
                <a:spcPts val="300"/>
              </a:spcBef>
              <a:spcAft>
                <a:spcPts val="600"/>
              </a:spcAft>
              <a:buFont typeface="Arial" pitchFamily="34" charset="0"/>
              <a:buChar char="•"/>
              <a:defRPr/>
            </a:pPr>
            <a:r>
              <a:rPr lang="en-US" sz="2000" dirty="0" smtClean="0"/>
              <a:t>The VR3Lib will need continuous maintenance in order to retain its status of modern and last-generation virtual reality engine.</a:t>
            </a:r>
          </a:p>
          <a:p>
            <a:pPr marL="274320" lvl="1" indent="-274320">
              <a:spcBef>
                <a:spcPts val="300"/>
              </a:spcBef>
              <a:spcAft>
                <a:spcPts val="600"/>
              </a:spcAft>
              <a:buFont typeface="Arial" pitchFamily="34" charset="0"/>
              <a:buChar char="•"/>
              <a:defRPr/>
            </a:pPr>
            <a:r>
              <a:rPr lang="en-US" sz="2000" dirty="0" smtClean="0"/>
              <a:t>Some work may still be done in order to improve the rendering capabilities included in the new library (and introduce more functionalities). As in the previous version, VR3Lib functionalities may also be extended by means of user-provided shaders.</a:t>
            </a:r>
          </a:p>
          <a:p>
            <a:pPr marL="274320" lvl="1" indent="-274320">
              <a:spcBef>
                <a:spcPts val="300"/>
              </a:spcBef>
              <a:spcAft>
                <a:spcPts val="600"/>
              </a:spcAft>
              <a:buFont typeface="Arial" pitchFamily="34" charset="0"/>
              <a:buChar char="•"/>
              <a:defRPr/>
            </a:pPr>
            <a:r>
              <a:rPr lang="en-US" sz="2000" dirty="0" smtClean="0"/>
              <a:t>We may add support for physical simulation of non-rigid bodies (clothes, fluids and soft bodies). </a:t>
            </a:r>
          </a:p>
          <a:p>
            <a:pPr marL="274320" lvl="1" indent="-274320">
              <a:spcBef>
                <a:spcPts val="300"/>
              </a:spcBef>
              <a:spcAft>
                <a:spcPts val="600"/>
              </a:spcAft>
              <a:buFont typeface="Arial" pitchFamily="34" charset="0"/>
              <a:buChar char="•"/>
              <a:defRPr/>
            </a:pPr>
            <a:r>
              <a:rPr lang="en-US" sz="2000" dirty="0" smtClean="0"/>
              <a:t>Ease of use is one of the key requirements that will lead future VR3Lib development.</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95400" y="228600"/>
            <a:ext cx="7391400" cy="685800"/>
          </a:xfrm>
          <a:effectLst>
            <a:outerShdw blurRad="50800" dist="38100" dir="5400000" algn="t" rotWithShape="0">
              <a:schemeClr val="tx1">
                <a:alpha val="40000"/>
              </a:schemeClr>
            </a:outerShdw>
          </a:effectLst>
        </p:spPr>
        <p:txBody>
          <a:bodyPr>
            <a:noAutofit/>
          </a:bodyPr>
          <a:lstStyle/>
          <a:p>
            <a:pPr algn="l"/>
            <a:r>
              <a:rPr lang="en-US" dirty="0" smtClean="0">
                <a:solidFill>
                  <a:srgbClr val="5A0000"/>
                </a:solidFill>
              </a:rPr>
              <a:t>Example of a CAVE system</a:t>
            </a:r>
            <a:endParaRPr lang="en-US" dirty="0">
              <a:solidFill>
                <a:srgbClr val="5A0000"/>
              </a:solidFill>
            </a:endParaRPr>
          </a:p>
        </p:txBody>
      </p:sp>
      <p:sp>
        <p:nvSpPr>
          <p:cNvPr id="5" name="CasellaDiTesto 4"/>
          <p:cNvSpPr txBox="1"/>
          <p:nvPr/>
        </p:nvSpPr>
        <p:spPr>
          <a:xfrm>
            <a:off x="0" y="6488668"/>
            <a:ext cx="1905000" cy="369332"/>
          </a:xfrm>
          <a:prstGeom prst="rect">
            <a:avLst/>
          </a:prstGeom>
          <a:solidFill>
            <a:schemeClr val="tx1">
              <a:alpha val="50000"/>
            </a:schemeClr>
          </a:solidFill>
        </p:spPr>
        <p:txBody>
          <a:bodyPr wrap="square" rtlCol="0" anchor="ctr" anchorCtr="0">
            <a:spAutoFit/>
          </a:bodyPr>
          <a:lstStyle/>
          <a:p>
            <a:pPr algn="ctr"/>
            <a:r>
              <a:rPr lang="en-US" dirty="0" smtClean="0">
                <a:solidFill>
                  <a:schemeClr val="bg1"/>
                </a:solidFill>
              </a:rPr>
              <a:t>Daniele Giannetti</a:t>
            </a:r>
            <a:endParaRPr lang="en-US" dirty="0">
              <a:solidFill>
                <a:schemeClr val="bg1"/>
              </a:solidFill>
            </a:endParaRPr>
          </a:p>
        </p:txBody>
      </p:sp>
      <p:sp>
        <p:nvSpPr>
          <p:cNvPr id="8" name="Segnaposto numero diapositiva 7"/>
          <p:cNvSpPr>
            <a:spLocks noGrp="1"/>
          </p:cNvSpPr>
          <p:nvPr>
            <p:ph type="sldNum" sz="quarter" idx="12"/>
          </p:nvPr>
        </p:nvSpPr>
        <p:spPr>
          <a:xfrm>
            <a:off x="8763000" y="6492875"/>
            <a:ext cx="381000" cy="365125"/>
          </a:xfrm>
          <a:solidFill>
            <a:schemeClr val="tx1">
              <a:alpha val="50000"/>
            </a:schemeClr>
          </a:solidFill>
        </p:spPr>
        <p:txBody>
          <a:bodyPr/>
          <a:lstStyle/>
          <a:p>
            <a:pPr algn="ctr"/>
            <a:fld id="{9D830933-45AB-4A9C-9BAC-6024878EB577}" type="slidenum">
              <a:rPr lang="en-US" sz="1400" smtClean="0">
                <a:solidFill>
                  <a:schemeClr val="bg1"/>
                </a:solidFill>
              </a:rPr>
              <a:pPr algn="ctr"/>
              <a:t>22</a:t>
            </a:fld>
            <a:endParaRPr lang="en-US" sz="1400" dirty="0">
              <a:solidFill>
                <a:schemeClr val="bg1"/>
              </a:solidFill>
            </a:endParaRPr>
          </a:p>
        </p:txBody>
      </p:sp>
      <p:pic>
        <p:nvPicPr>
          <p:cNvPr id="7" name="Immagine 6" descr="Cave3.jpg"/>
          <p:cNvPicPr>
            <a:picLocks noChangeAspect="1"/>
          </p:cNvPicPr>
          <p:nvPr/>
        </p:nvPicPr>
        <p:blipFill>
          <a:blip r:embed="rId3" cstate="print"/>
          <a:stretch>
            <a:fillRect/>
          </a:stretch>
        </p:blipFill>
        <p:spPr>
          <a:xfrm>
            <a:off x="3352800" y="1600200"/>
            <a:ext cx="5410200" cy="4057650"/>
          </a:xfrm>
          <a:prstGeom prst="rect">
            <a:avLst/>
          </a:prstGeom>
        </p:spPr>
      </p:pic>
      <p:pic>
        <p:nvPicPr>
          <p:cNvPr id="6" name="Immagine 5" descr="Cave2.jpg"/>
          <p:cNvPicPr>
            <a:picLocks noChangeAspect="1"/>
          </p:cNvPicPr>
          <p:nvPr/>
        </p:nvPicPr>
        <p:blipFill>
          <a:blip r:embed="rId4" cstate="print"/>
          <a:stretch>
            <a:fillRect/>
          </a:stretch>
        </p:blipFill>
        <p:spPr>
          <a:xfrm>
            <a:off x="381000" y="1981200"/>
            <a:ext cx="3454400" cy="2590800"/>
          </a:xfrm>
          <a:prstGeom prst="rect">
            <a:avLst/>
          </a:prstGeom>
        </p:spPr>
      </p:pic>
      <p:pic>
        <p:nvPicPr>
          <p:cNvPr id="14" name="Immagine 13" descr="Cave2.jpg"/>
          <p:cNvPicPr>
            <a:picLocks noChangeAspect="1"/>
          </p:cNvPicPr>
          <p:nvPr/>
        </p:nvPicPr>
        <p:blipFill>
          <a:blip r:embed="rId5" cstate="print"/>
          <a:stretch>
            <a:fillRect/>
          </a:stretch>
        </p:blipFill>
        <p:spPr>
          <a:xfrm>
            <a:off x="2184400" y="4038600"/>
            <a:ext cx="3454400" cy="2590800"/>
          </a:xfrm>
          <a:prstGeom prst="rect">
            <a:avLst/>
          </a:prstGeom>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stretch>
            <a:fillRect/>
          </a:stretch>
        </a:blipFill>
        <a:effectLst/>
      </p:bgPr>
    </p:bg>
    <p:spTree>
      <p:nvGrpSpPr>
        <p:cNvPr id="1" name=""/>
        <p:cNvGrpSpPr/>
        <p:nvPr/>
      </p:nvGrpSpPr>
      <p:grpSpPr>
        <a:xfrm>
          <a:off x="0" y="0"/>
          <a:ext cx="0" cy="0"/>
          <a:chOff x="0" y="0"/>
          <a:chExt cx="0" cy="0"/>
        </a:xfrm>
      </p:grpSpPr>
      <p:sp>
        <p:nvSpPr>
          <p:cNvPr id="5" name="Titolo 1"/>
          <p:cNvSpPr txBox="1">
            <a:spLocks/>
          </p:cNvSpPr>
          <p:nvPr/>
        </p:nvSpPr>
        <p:spPr>
          <a:xfrm>
            <a:off x="685800" y="2206625"/>
            <a:ext cx="7772400" cy="2441575"/>
          </a:xfrm>
          <a:prstGeom prst="rect">
            <a:avLst/>
          </a:prstGeom>
        </p:spPr>
        <p:txBody>
          <a:bodyPr vert="horz" lIns="91440" tIns="45720" rIns="91440" bIns="45720" rtlCol="0" anchor="ctr">
            <a:normAutofit fontScale="97500"/>
            <a:scene3d>
              <a:camera prst="orthographicFront"/>
              <a:lightRig rig="morning" dir="t"/>
            </a:scene3d>
            <a:sp3d extrusionH="6350" prstMaterial="dkEdge">
              <a:bevelT w="50800" h="50800"/>
              <a:extrusionClr>
                <a:schemeClr val="bg1"/>
              </a:extrusionClr>
            </a:sp3d>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5400" b="1" noProof="0" dirty="0">
                <a:ln w="9525" cap="rnd" cmpd="sng">
                  <a:solidFill>
                    <a:schemeClr val="tx1"/>
                  </a:solidFill>
                </a:ln>
                <a:solidFill>
                  <a:schemeClr val="bg1"/>
                </a:solidFill>
                <a:effectLst>
                  <a:outerShdw blurRad="50800" dist="38100" dir="5400000" algn="t" rotWithShape="0">
                    <a:schemeClr val="tx1">
                      <a:alpha val="40000"/>
                    </a:schemeClr>
                  </a:outerShdw>
                </a:effectLst>
                <a:latin typeface="+mj-lt"/>
                <a:ea typeface="+mj-ea"/>
                <a:cs typeface="+mj-cs"/>
              </a:rPr>
              <a:t>T</a:t>
            </a:r>
            <a:r>
              <a:rPr kumimoji="0" lang="en-US" sz="5400" b="1" i="0" u="none" strike="noStrike" kern="1200" spc="0" normalizeH="0" baseline="0" noProof="0" dirty="0" smtClean="0">
                <a:ln w="9525" cap="rnd" cmpd="sng">
                  <a:solidFill>
                    <a:schemeClr val="tx1"/>
                  </a:solidFill>
                </a:ln>
                <a:solidFill>
                  <a:schemeClr val="bg1"/>
                </a:solidFill>
                <a:effectLst>
                  <a:outerShdw blurRad="50800" dist="38100" dir="5400000" algn="t" rotWithShape="0">
                    <a:schemeClr val="tx1">
                      <a:alpha val="40000"/>
                    </a:schemeClr>
                  </a:outerShdw>
                </a:effectLst>
                <a:uLnTx/>
                <a:uFillTx/>
                <a:latin typeface="+mj-lt"/>
                <a:ea typeface="+mj-ea"/>
                <a:cs typeface="+mj-cs"/>
              </a:rPr>
              <a:t>hank </a:t>
            </a:r>
            <a:r>
              <a:rPr lang="en-US" sz="5400" b="1" dirty="0" smtClean="0">
                <a:ln w="9525" cap="rnd" cmpd="sng">
                  <a:solidFill>
                    <a:schemeClr val="tx1"/>
                  </a:solidFill>
                </a:ln>
                <a:solidFill>
                  <a:schemeClr val="bg1"/>
                </a:solidFill>
                <a:effectLst>
                  <a:outerShdw blurRad="50800" dist="38100" dir="5400000" algn="t" rotWithShape="0">
                    <a:schemeClr val="tx1">
                      <a:alpha val="40000"/>
                    </a:schemeClr>
                  </a:outerShdw>
                </a:effectLst>
                <a:latin typeface="+mj-lt"/>
                <a:ea typeface="+mj-ea"/>
                <a:cs typeface="+mj-cs"/>
              </a:rPr>
              <a:t>y</a:t>
            </a:r>
            <a:r>
              <a:rPr kumimoji="0" lang="en-US" sz="5400" b="1" i="0" u="none" strike="noStrike" kern="1200" spc="0" normalizeH="0" baseline="0" noProof="0" dirty="0" err="1" smtClean="0">
                <a:ln w="9525" cap="rnd" cmpd="sng">
                  <a:solidFill>
                    <a:schemeClr val="tx1"/>
                  </a:solidFill>
                </a:ln>
                <a:solidFill>
                  <a:schemeClr val="bg1"/>
                </a:solidFill>
                <a:effectLst>
                  <a:outerShdw blurRad="50800" dist="38100" dir="5400000" algn="t" rotWithShape="0">
                    <a:schemeClr val="tx1">
                      <a:alpha val="40000"/>
                    </a:schemeClr>
                  </a:outerShdw>
                </a:effectLst>
                <a:uLnTx/>
                <a:uFillTx/>
                <a:latin typeface="+mj-lt"/>
                <a:ea typeface="+mj-ea"/>
                <a:cs typeface="+mj-cs"/>
              </a:rPr>
              <a:t>ou</a:t>
            </a:r>
            <a:r>
              <a:rPr kumimoji="0" lang="en-US" sz="5400" b="1" i="0" u="none" strike="noStrike" kern="1200" cap="small" spc="0" normalizeH="0" baseline="0" noProof="0" dirty="0" smtClean="0">
                <a:ln w="9525" cap="rnd" cmpd="sng">
                  <a:solidFill>
                    <a:schemeClr val="tx1"/>
                  </a:solidFill>
                </a:ln>
                <a:solidFill>
                  <a:schemeClr val="bg1"/>
                </a:solidFill>
                <a:effectLst>
                  <a:outerShdw blurRad="50800" dist="38100" dir="5400000" algn="t" rotWithShape="0">
                    <a:schemeClr val="tx1">
                      <a:alpha val="40000"/>
                    </a:schemeClr>
                  </a:outerShdw>
                </a:effectLst>
                <a:uLnTx/>
                <a:uFillTx/>
                <a:latin typeface="+mj-lt"/>
                <a:ea typeface="+mj-ea"/>
                <a:cs typeface="+mj-cs"/>
              </a:rPr>
              <a: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95400" y="0"/>
            <a:ext cx="7391400" cy="685800"/>
          </a:xfrm>
          <a:effectLst>
            <a:outerShdw blurRad="50800" dist="38100" dir="5400000" algn="t" rotWithShape="0">
              <a:schemeClr val="tx1">
                <a:alpha val="40000"/>
              </a:schemeClr>
            </a:outerShdw>
          </a:effectLst>
        </p:spPr>
        <p:txBody>
          <a:bodyPr>
            <a:noAutofit/>
          </a:bodyPr>
          <a:lstStyle/>
          <a:p>
            <a:pPr algn="l"/>
            <a:r>
              <a:rPr lang="en-US" dirty="0" smtClean="0">
                <a:solidFill>
                  <a:srgbClr val="5A0000"/>
                </a:solidFill>
              </a:rPr>
              <a:t>Introduction</a:t>
            </a:r>
            <a:endParaRPr lang="en-US" dirty="0">
              <a:solidFill>
                <a:srgbClr val="5A0000"/>
              </a:solidFill>
            </a:endParaRPr>
          </a:p>
        </p:txBody>
      </p:sp>
      <p:sp>
        <p:nvSpPr>
          <p:cNvPr id="3" name="Segnaposto contenuto 2"/>
          <p:cNvSpPr>
            <a:spLocks noGrp="1"/>
          </p:cNvSpPr>
          <p:nvPr>
            <p:ph idx="1"/>
          </p:nvPr>
        </p:nvSpPr>
        <p:spPr>
          <a:xfrm>
            <a:off x="457200" y="1676400"/>
            <a:ext cx="5257800" cy="1066800"/>
          </a:xfrm>
        </p:spPr>
        <p:txBody>
          <a:bodyPr>
            <a:normAutofit/>
          </a:bodyPr>
          <a:lstStyle/>
          <a:p>
            <a:pPr marL="274320" indent="-274320">
              <a:spcBef>
                <a:spcPts val="300"/>
              </a:spcBef>
            </a:pPr>
            <a:r>
              <a:rPr lang="en-US" sz="2000" b="1" dirty="0" smtClean="0"/>
              <a:t>XVR (eXtreme Virtual Reality) </a:t>
            </a:r>
            <a:r>
              <a:rPr lang="en-US" sz="2000" dirty="0" smtClean="0"/>
              <a:t>– virtual reality applications development environment built and used at PERCRO.</a:t>
            </a:r>
          </a:p>
        </p:txBody>
      </p:sp>
      <p:sp>
        <p:nvSpPr>
          <p:cNvPr id="4" name="Titolo 1"/>
          <p:cNvSpPr txBox="1">
            <a:spLocks/>
          </p:cNvSpPr>
          <p:nvPr/>
        </p:nvSpPr>
        <p:spPr>
          <a:xfrm>
            <a:off x="1295400" y="533400"/>
            <a:ext cx="7391400" cy="685800"/>
          </a:xfrm>
          <a:prstGeom prst="rect">
            <a:avLst/>
          </a:prstGeom>
        </p:spPr>
        <p:txBody>
          <a:bodyPr vert="horz" lIns="91440" tIns="45720" rIns="91440" bIns="45720" rtlCol="0"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0" i="0" u="none" strike="noStrike" kern="1200" cap="none" spc="0" normalizeH="0" baseline="0" dirty="0" smtClean="0">
                <a:ln>
                  <a:noFill/>
                </a:ln>
                <a:solidFill>
                  <a:srgbClr val="5A0000"/>
                </a:solidFill>
                <a:effectLst/>
                <a:uLnTx/>
                <a:uFillTx/>
                <a:latin typeface="+mj-lt"/>
                <a:ea typeface="+mj-ea"/>
                <a:cs typeface="+mj-cs"/>
              </a:rPr>
              <a:t>XVR and VRLib</a:t>
            </a:r>
          </a:p>
        </p:txBody>
      </p:sp>
      <p:sp>
        <p:nvSpPr>
          <p:cNvPr id="5" name="CasellaDiTesto 4"/>
          <p:cNvSpPr txBox="1"/>
          <p:nvPr/>
        </p:nvSpPr>
        <p:spPr>
          <a:xfrm>
            <a:off x="0" y="6488668"/>
            <a:ext cx="1905000" cy="369332"/>
          </a:xfrm>
          <a:prstGeom prst="rect">
            <a:avLst/>
          </a:prstGeom>
          <a:solidFill>
            <a:schemeClr val="tx1">
              <a:alpha val="50000"/>
            </a:schemeClr>
          </a:solidFill>
        </p:spPr>
        <p:txBody>
          <a:bodyPr wrap="square" rtlCol="0" anchor="ctr" anchorCtr="0">
            <a:spAutoFit/>
          </a:bodyPr>
          <a:lstStyle/>
          <a:p>
            <a:pPr algn="ctr"/>
            <a:r>
              <a:rPr lang="en-US" dirty="0" smtClean="0">
                <a:solidFill>
                  <a:schemeClr val="bg1"/>
                </a:solidFill>
              </a:rPr>
              <a:t>Daniele Giannetti</a:t>
            </a:r>
            <a:endParaRPr lang="en-US" dirty="0">
              <a:solidFill>
                <a:schemeClr val="bg1"/>
              </a:solidFill>
            </a:endParaRPr>
          </a:p>
        </p:txBody>
      </p:sp>
      <p:sp>
        <p:nvSpPr>
          <p:cNvPr id="8" name="Segnaposto numero diapositiva 7"/>
          <p:cNvSpPr>
            <a:spLocks noGrp="1"/>
          </p:cNvSpPr>
          <p:nvPr>
            <p:ph type="sldNum" sz="quarter" idx="12"/>
          </p:nvPr>
        </p:nvSpPr>
        <p:spPr>
          <a:xfrm>
            <a:off x="8763000" y="6492875"/>
            <a:ext cx="381000" cy="365125"/>
          </a:xfrm>
          <a:solidFill>
            <a:schemeClr val="tx1">
              <a:alpha val="50000"/>
            </a:schemeClr>
          </a:solidFill>
        </p:spPr>
        <p:txBody>
          <a:bodyPr/>
          <a:lstStyle/>
          <a:p>
            <a:pPr algn="ctr"/>
            <a:r>
              <a:rPr lang="en-US" sz="1400" dirty="0" smtClean="0">
                <a:solidFill>
                  <a:schemeClr val="bg1"/>
                </a:solidFill>
              </a:rPr>
              <a:t>2</a:t>
            </a:r>
            <a:endParaRPr lang="en-US" sz="1400" dirty="0">
              <a:solidFill>
                <a:schemeClr val="bg1"/>
              </a:solidFill>
            </a:endParaRPr>
          </a:p>
        </p:txBody>
      </p:sp>
      <p:pic>
        <p:nvPicPr>
          <p:cNvPr id="9" name="Immagine 8" descr="LogoXVR.jpg"/>
          <p:cNvPicPr>
            <a:picLocks noChangeAspect="1"/>
          </p:cNvPicPr>
          <p:nvPr/>
        </p:nvPicPr>
        <p:blipFill>
          <a:blip r:embed="rId3" cstate="print"/>
          <a:stretch>
            <a:fillRect/>
          </a:stretch>
        </p:blipFill>
        <p:spPr>
          <a:xfrm>
            <a:off x="6096000" y="1524000"/>
            <a:ext cx="2514600" cy="1359243"/>
          </a:xfrm>
          <a:prstGeom prst="rect">
            <a:avLst/>
          </a:prstGeom>
        </p:spPr>
      </p:pic>
      <p:sp>
        <p:nvSpPr>
          <p:cNvPr id="10" name="Segnaposto contenuto 2"/>
          <p:cNvSpPr txBox="1">
            <a:spLocks/>
          </p:cNvSpPr>
          <p:nvPr/>
        </p:nvSpPr>
        <p:spPr>
          <a:xfrm>
            <a:off x="457200" y="2743200"/>
            <a:ext cx="8229600" cy="762000"/>
          </a:xfrm>
          <a:prstGeom prst="rect">
            <a:avLst/>
          </a:prstGeom>
        </p:spPr>
        <p:txBody>
          <a:bodyPr vert="horz" lIns="91440" tIns="45720" rIns="91440" bIns="45720" rtlCol="0">
            <a:normAutofit/>
          </a:bodyPr>
          <a:lstStyle/>
          <a:p>
            <a:pPr marL="274320" marR="0" lvl="0" indent="-274320" algn="l" defTabSz="914400" rtl="0" eaLnBrk="1" fontAlgn="auto" latinLnBrk="0" hangingPunct="1">
              <a:lnSpc>
                <a:spcPct val="100000"/>
              </a:lnSpc>
              <a:spcBef>
                <a:spcPts val="300"/>
              </a:spcBef>
              <a:spcAft>
                <a:spcPts val="0"/>
              </a:spcAft>
              <a:buClrTx/>
              <a:buSzTx/>
              <a:buFont typeface="Arial" pitchFamily="34" charset="0"/>
              <a:buChar char="•"/>
              <a:tabLst/>
              <a:defRPr/>
            </a:pPr>
            <a:r>
              <a:rPr kumimoji="0" lang="en-US" sz="2000" b="1" i="0" u="none" strike="noStrike" kern="1200" cap="none" spc="0" normalizeH="0" baseline="0" noProof="0" dirty="0" smtClean="0">
                <a:ln>
                  <a:noFill/>
                </a:ln>
                <a:solidFill>
                  <a:schemeClr val="tx1"/>
                </a:solidFill>
                <a:effectLst/>
                <a:uLnTx/>
                <a:uFillTx/>
                <a:latin typeface="+mn-lt"/>
                <a:ea typeface="+mn-ea"/>
                <a:cs typeface="+mn-cs"/>
              </a:rPr>
              <a:t>VRLib (Virtual</a:t>
            </a:r>
            <a:r>
              <a:rPr kumimoji="0" lang="en-US" sz="2000" b="1" i="0" u="none" strike="noStrike" kern="1200" cap="none" spc="0" normalizeH="0" noProof="0" dirty="0" smtClean="0">
                <a:ln>
                  <a:noFill/>
                </a:ln>
                <a:solidFill>
                  <a:schemeClr val="tx1"/>
                </a:solidFill>
                <a:effectLst/>
                <a:uLnTx/>
                <a:uFillTx/>
                <a:latin typeface="+mn-lt"/>
                <a:ea typeface="+mn-ea"/>
                <a:cs typeface="+mn-cs"/>
              </a:rPr>
              <a:t> Reality Library)</a:t>
            </a:r>
            <a:r>
              <a:rPr kumimoji="0" lang="en-US" sz="2000" i="0" u="none" strike="noStrike" kern="1200" cap="none" spc="0" normalizeH="0" noProof="0" dirty="0" smtClean="0">
                <a:ln>
                  <a:noFill/>
                </a:ln>
                <a:solidFill>
                  <a:schemeClr val="tx1"/>
                </a:solidFill>
                <a:effectLst/>
                <a:uLnTx/>
                <a:uFillTx/>
                <a:latin typeface="+mn-lt"/>
                <a:ea typeface="+mn-ea"/>
                <a:cs typeface="+mn-cs"/>
              </a:rPr>
              <a:t> – real-time rendering library used by XVR to visualize 3D scenes, based on the OpenGL graphics system.</a:t>
            </a:r>
            <a:endParaRPr kumimoji="0" lang="en-US" sz="2000" b="0"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11" name="Rettangolo 10"/>
          <p:cNvSpPr/>
          <p:nvPr/>
        </p:nvSpPr>
        <p:spPr bwMode="auto">
          <a:xfrm>
            <a:off x="3609977" y="4013200"/>
            <a:ext cx="1254125" cy="922337"/>
          </a:xfrm>
          <a:prstGeom prst="rect">
            <a:avLst/>
          </a:prstGeom>
          <a:solidFill>
            <a:srgbClr val="6FA0DB"/>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lIns="91303" tIns="45651" rIns="91303" bIns="45651" anchor="ctr"/>
          <a:lstStyle/>
          <a:p>
            <a:pPr algn="ctr">
              <a:defRPr/>
            </a:pPr>
            <a:r>
              <a:rPr lang="en-US" sz="1600" b="1" dirty="0">
                <a:latin typeface="+mj-lt"/>
              </a:rPr>
              <a:t>XVR Engine</a:t>
            </a:r>
          </a:p>
        </p:txBody>
      </p:sp>
      <p:sp>
        <p:nvSpPr>
          <p:cNvPr id="12" name="Rettangolo 11"/>
          <p:cNvSpPr/>
          <p:nvPr/>
        </p:nvSpPr>
        <p:spPr bwMode="auto">
          <a:xfrm>
            <a:off x="5108577" y="4013200"/>
            <a:ext cx="1609725" cy="922337"/>
          </a:xfrm>
          <a:prstGeom prst="rect">
            <a:avLst/>
          </a:prstGeom>
          <a:solidFill>
            <a:srgbClr val="6FA0DB"/>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lIns="91303" tIns="45651" rIns="91303" bIns="45651" anchor="ctr"/>
          <a:lstStyle/>
          <a:p>
            <a:pPr algn="ctr">
              <a:defRPr/>
            </a:pPr>
            <a:r>
              <a:rPr lang="en-US" sz="1600" b="1" dirty="0">
                <a:latin typeface="+mj-lt"/>
              </a:rPr>
              <a:t>VRLib</a:t>
            </a:r>
          </a:p>
        </p:txBody>
      </p:sp>
      <p:sp>
        <p:nvSpPr>
          <p:cNvPr id="13" name="Ovale 12"/>
          <p:cNvSpPr/>
          <p:nvPr/>
        </p:nvSpPr>
        <p:spPr bwMode="auto">
          <a:xfrm>
            <a:off x="7088189" y="3917421"/>
            <a:ext cx="1319212" cy="1116013"/>
          </a:xfrm>
          <a:prstGeom prst="ellipse">
            <a:avLst/>
          </a:prstGeom>
          <a:solidFill>
            <a:srgbClr val="FF5F2D"/>
          </a:solid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lIns="91303" tIns="45651" rIns="91303" bIns="45651" anchor="ctr"/>
          <a:lstStyle/>
          <a:p>
            <a:pPr algn="ctr">
              <a:defRPr/>
            </a:pPr>
            <a:r>
              <a:rPr lang="en-US" sz="1600" b="1" dirty="0" smtClean="0">
                <a:latin typeface="+mj-lt"/>
              </a:rPr>
              <a:t>OpenGL</a:t>
            </a:r>
            <a:endParaRPr lang="en-US" b="1" dirty="0">
              <a:latin typeface="+mj-lt"/>
            </a:endParaRPr>
          </a:p>
        </p:txBody>
      </p:sp>
      <p:sp>
        <p:nvSpPr>
          <p:cNvPr id="14" name="Rettangolo 13"/>
          <p:cNvSpPr/>
          <p:nvPr/>
        </p:nvSpPr>
        <p:spPr bwMode="auto">
          <a:xfrm>
            <a:off x="3492502" y="3892550"/>
            <a:ext cx="3327400" cy="1439862"/>
          </a:xfrm>
          <a:prstGeom prst="rect">
            <a:avLst/>
          </a:prstGeom>
          <a:noFill/>
          <a:ln w="3175" cap="flat" cmpd="sng" algn="ctr">
            <a:solidFill>
              <a:schemeClr val="tx1"/>
            </a:solidFill>
            <a:prstDash val="dash"/>
            <a:round/>
            <a:headEnd type="none" w="med" len="med"/>
            <a:tailEnd type="none" w="med" len="med"/>
          </a:ln>
          <a:effectLst/>
        </p:spPr>
        <p:txBody>
          <a:bodyPr lIns="91303" tIns="45651" rIns="91303" bIns="45651" anchor="b"/>
          <a:lstStyle/>
          <a:p>
            <a:pPr algn="ctr">
              <a:defRPr/>
            </a:pPr>
            <a:r>
              <a:rPr lang="en-US" sz="1400" b="1" dirty="0">
                <a:latin typeface="+mj-lt"/>
              </a:rPr>
              <a:t>Part of the XVR Virtual Machine</a:t>
            </a:r>
          </a:p>
        </p:txBody>
      </p:sp>
      <p:cxnSp>
        <p:nvCxnSpPr>
          <p:cNvPr id="15" name="Connettore 2 18"/>
          <p:cNvCxnSpPr>
            <a:cxnSpLocks noChangeShapeType="1"/>
            <a:stCxn id="11" idx="3"/>
            <a:endCxn id="12" idx="1"/>
          </p:cNvCxnSpPr>
          <p:nvPr/>
        </p:nvCxnSpPr>
        <p:spPr bwMode="auto">
          <a:xfrm>
            <a:off x="4864102" y="4475162"/>
            <a:ext cx="244475" cy="1588"/>
          </a:xfrm>
          <a:prstGeom prst="straightConnector1">
            <a:avLst/>
          </a:prstGeom>
          <a:noFill/>
          <a:ln w="3175" algn="ctr">
            <a:solidFill>
              <a:schemeClr val="tx1"/>
            </a:solidFill>
            <a:round/>
            <a:headEnd/>
            <a:tailEnd type="triangle" w="med" len="med"/>
          </a:ln>
        </p:spPr>
      </p:cxnSp>
      <p:cxnSp>
        <p:nvCxnSpPr>
          <p:cNvPr id="16" name="Connettore 2 21"/>
          <p:cNvCxnSpPr>
            <a:cxnSpLocks noChangeShapeType="1"/>
            <a:stCxn id="12" idx="3"/>
            <a:endCxn id="13" idx="2"/>
          </p:cNvCxnSpPr>
          <p:nvPr/>
        </p:nvCxnSpPr>
        <p:spPr bwMode="auto">
          <a:xfrm>
            <a:off x="6718302" y="4474369"/>
            <a:ext cx="369887" cy="1059"/>
          </a:xfrm>
          <a:prstGeom prst="straightConnector1">
            <a:avLst/>
          </a:prstGeom>
          <a:noFill/>
          <a:ln w="3175" algn="ctr">
            <a:solidFill>
              <a:schemeClr val="tx1"/>
            </a:solidFill>
            <a:round/>
            <a:headEnd/>
            <a:tailEnd type="triangle" w="med" len="med"/>
          </a:ln>
        </p:spPr>
      </p:cxnSp>
      <p:pic>
        <p:nvPicPr>
          <p:cNvPr id="17" name="Picture 11"/>
          <p:cNvPicPr>
            <a:picLocks noChangeAspect="1" noChangeArrowheads="1"/>
          </p:cNvPicPr>
          <p:nvPr/>
        </p:nvPicPr>
        <p:blipFill>
          <a:blip r:embed="rId4" cstate="print"/>
          <a:srcRect/>
          <a:stretch>
            <a:fillRect/>
          </a:stretch>
        </p:blipFill>
        <p:spPr bwMode="auto">
          <a:xfrm>
            <a:off x="625477" y="3581400"/>
            <a:ext cx="2574925" cy="1952625"/>
          </a:xfrm>
          <a:prstGeom prst="rect">
            <a:avLst/>
          </a:prstGeom>
          <a:noFill/>
          <a:ln w="9525">
            <a:noFill/>
            <a:miter lim="800000"/>
            <a:headEnd/>
            <a:tailEnd/>
          </a:ln>
        </p:spPr>
      </p:pic>
      <p:cxnSp>
        <p:nvCxnSpPr>
          <p:cNvPr id="18" name="Connettore 2 13"/>
          <p:cNvCxnSpPr>
            <a:cxnSpLocks noChangeShapeType="1"/>
          </p:cNvCxnSpPr>
          <p:nvPr/>
        </p:nvCxnSpPr>
        <p:spPr bwMode="auto">
          <a:xfrm>
            <a:off x="3214689" y="4486275"/>
            <a:ext cx="263525" cy="0"/>
          </a:xfrm>
          <a:prstGeom prst="straightConnector1">
            <a:avLst/>
          </a:prstGeom>
          <a:noFill/>
          <a:ln w="3175" algn="ctr">
            <a:solidFill>
              <a:schemeClr val="tx1"/>
            </a:solidFill>
            <a:round/>
            <a:headEnd/>
            <a:tailEnd type="triangle" w="med" len="med"/>
          </a:ln>
        </p:spPr>
      </p:cxnSp>
      <p:sp>
        <p:nvSpPr>
          <p:cNvPr id="21" name="Segnaposto contenuto 2"/>
          <p:cNvSpPr txBox="1">
            <a:spLocks/>
          </p:cNvSpPr>
          <p:nvPr/>
        </p:nvSpPr>
        <p:spPr>
          <a:xfrm>
            <a:off x="457200" y="5638800"/>
            <a:ext cx="8229600" cy="762000"/>
          </a:xfrm>
          <a:prstGeom prst="rect">
            <a:avLst/>
          </a:prstGeom>
        </p:spPr>
        <p:txBody>
          <a:bodyPr vert="horz" lIns="91440" tIns="45720" rIns="91440" bIns="45720" rtlCol="0">
            <a:normAutofit/>
          </a:bodyPr>
          <a:lstStyle/>
          <a:p>
            <a:pPr marL="274320" marR="0" lvl="0" indent="-274320" algn="l" defTabSz="914400" rtl="0" eaLnBrk="1" fontAlgn="auto" latinLnBrk="0" hangingPunct="1">
              <a:lnSpc>
                <a:spcPct val="100000"/>
              </a:lnSpc>
              <a:spcBef>
                <a:spcPts val="300"/>
              </a:spcBef>
              <a:spcAft>
                <a:spcPts val="0"/>
              </a:spcAft>
              <a:buClrTx/>
              <a:buSzTx/>
              <a:buFont typeface="Arial" pitchFamily="34" charset="0"/>
              <a:buChar char="•"/>
              <a:tabLst/>
              <a:defRPr/>
            </a:pPr>
            <a:r>
              <a:rPr kumimoji="0" lang="en-US" sz="2000" b="1" i="0" u="none" strike="noStrike" kern="1200" cap="none" spc="0" normalizeH="0" baseline="0" noProof="0" dirty="0" smtClean="0">
                <a:ln>
                  <a:noFill/>
                </a:ln>
                <a:solidFill>
                  <a:schemeClr val="tx1"/>
                </a:solidFill>
                <a:effectLst/>
                <a:uLnTx/>
                <a:uFillTx/>
                <a:latin typeface="+mn-lt"/>
                <a:ea typeface="+mn-ea"/>
                <a:cs typeface="+mn-cs"/>
              </a:rPr>
              <a:t>OpenGL</a:t>
            </a:r>
            <a:r>
              <a:rPr kumimoji="0" lang="en-US" sz="2000" b="1" i="0" u="none" strike="noStrike" kern="1200" cap="none" spc="0" normalizeH="0" noProof="0" dirty="0" smtClean="0">
                <a:ln>
                  <a:noFill/>
                </a:ln>
                <a:solidFill>
                  <a:schemeClr val="tx1"/>
                </a:solidFill>
                <a:effectLst/>
                <a:uLnTx/>
                <a:uFillTx/>
                <a:latin typeface="+mn-lt"/>
                <a:ea typeface="+mn-ea"/>
                <a:cs typeface="+mn-cs"/>
              </a:rPr>
              <a:t> (Open Graphics Library) </a:t>
            </a:r>
            <a:r>
              <a:rPr kumimoji="0" lang="en-US" sz="2000" i="0" u="none" strike="noStrike" kern="1200" cap="none" spc="0" normalizeH="0" noProof="0" dirty="0" smtClean="0">
                <a:ln>
                  <a:noFill/>
                </a:ln>
                <a:solidFill>
                  <a:schemeClr val="tx1"/>
                </a:solidFill>
                <a:effectLst/>
                <a:uLnTx/>
                <a:uFillTx/>
                <a:latin typeface="+mn-lt"/>
                <a:ea typeface="+mn-ea"/>
                <a:cs typeface="+mn-cs"/>
              </a:rPr>
              <a:t>– software interface to graphics hardware used to produce pictures of virtual scenes. </a:t>
            </a:r>
            <a:endParaRPr kumimoji="0" lang="en-US" sz="2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95400" y="0"/>
            <a:ext cx="7391400" cy="685800"/>
          </a:xfrm>
          <a:effectLst>
            <a:outerShdw blurRad="50800" dist="38100" dir="5400000" algn="t" rotWithShape="0">
              <a:schemeClr val="tx1">
                <a:alpha val="40000"/>
              </a:schemeClr>
            </a:outerShdw>
          </a:effectLst>
        </p:spPr>
        <p:txBody>
          <a:bodyPr>
            <a:noAutofit/>
          </a:bodyPr>
          <a:lstStyle/>
          <a:p>
            <a:pPr algn="l"/>
            <a:r>
              <a:rPr lang="en-US" dirty="0" smtClean="0">
                <a:solidFill>
                  <a:srgbClr val="5A0000"/>
                </a:solidFill>
              </a:rPr>
              <a:t>Introduction</a:t>
            </a:r>
            <a:endParaRPr lang="en-US" dirty="0">
              <a:solidFill>
                <a:srgbClr val="5A0000"/>
              </a:solidFill>
            </a:endParaRPr>
          </a:p>
        </p:txBody>
      </p:sp>
      <p:sp>
        <p:nvSpPr>
          <p:cNvPr id="3" name="Segnaposto contenuto 2"/>
          <p:cNvSpPr>
            <a:spLocks noGrp="1"/>
          </p:cNvSpPr>
          <p:nvPr>
            <p:ph idx="1"/>
          </p:nvPr>
        </p:nvSpPr>
        <p:spPr>
          <a:xfrm>
            <a:off x="685800" y="1752600"/>
            <a:ext cx="3733800" cy="3200400"/>
          </a:xfrm>
          <a:ln w="19050">
            <a:solidFill>
              <a:schemeClr val="tx1"/>
            </a:solidFill>
          </a:ln>
        </p:spPr>
        <p:txBody>
          <a:bodyPr anchor="ctr" anchorCtr="0">
            <a:normAutofit/>
          </a:bodyPr>
          <a:lstStyle/>
          <a:p>
            <a:pPr marL="0" indent="0" algn="ctr">
              <a:spcBef>
                <a:spcPts val="300"/>
              </a:spcBef>
              <a:spcAft>
                <a:spcPts val="600"/>
              </a:spcAft>
              <a:buNone/>
            </a:pPr>
            <a:r>
              <a:rPr lang="en-US" sz="2000" dirty="0" smtClean="0"/>
              <a:t>New graphics programming paradigm based on </a:t>
            </a:r>
            <a:r>
              <a:rPr lang="en-US" sz="2000" b="1" dirty="0" smtClean="0"/>
              <a:t>shaders</a:t>
            </a:r>
            <a:r>
              <a:rPr lang="en-US" sz="2000" dirty="0" smtClean="0"/>
              <a:t>.</a:t>
            </a:r>
          </a:p>
          <a:p>
            <a:pPr marL="0" indent="0" algn="ctr">
              <a:spcBef>
                <a:spcPts val="300"/>
              </a:spcBef>
              <a:spcAft>
                <a:spcPts val="600"/>
              </a:spcAft>
              <a:buNone/>
            </a:pPr>
            <a:r>
              <a:rPr lang="en-US" sz="2000" dirty="0" smtClean="0"/>
              <a:t>OpenGL </a:t>
            </a:r>
            <a:r>
              <a:rPr lang="en-US" sz="2000" b="1" dirty="0" smtClean="0"/>
              <a:t>Deprecation Model</a:t>
            </a:r>
            <a:r>
              <a:rPr lang="en-US" sz="2000" dirty="0" smtClean="0"/>
              <a:t>: old features removed moving towards a fully programmable pipeline.</a:t>
            </a:r>
          </a:p>
          <a:p>
            <a:pPr marL="0" indent="0" algn="ctr">
              <a:spcBef>
                <a:spcPts val="300"/>
              </a:spcBef>
              <a:spcAft>
                <a:spcPts val="600"/>
              </a:spcAft>
              <a:buNone/>
            </a:pPr>
            <a:r>
              <a:rPr lang="en-US" sz="2000" dirty="0" smtClean="0"/>
              <a:t>VRLib requires deep refactoring in order to retain its status of high quality and modern graphics engine.</a:t>
            </a:r>
          </a:p>
        </p:txBody>
      </p:sp>
      <p:sp>
        <p:nvSpPr>
          <p:cNvPr id="4" name="Titolo 1"/>
          <p:cNvSpPr txBox="1">
            <a:spLocks/>
          </p:cNvSpPr>
          <p:nvPr/>
        </p:nvSpPr>
        <p:spPr>
          <a:xfrm>
            <a:off x="1295400" y="533400"/>
            <a:ext cx="7391400" cy="685800"/>
          </a:xfrm>
          <a:prstGeom prst="rect">
            <a:avLst/>
          </a:prstGeom>
        </p:spPr>
        <p:txBody>
          <a:bodyPr vert="horz" lIns="91440" tIns="45720" rIns="91440" bIns="45720" rtlCol="0" anchor="ctr">
            <a:noAutofit/>
          </a:bodyPr>
          <a:lstStyle/>
          <a:p>
            <a:pPr lvl="0">
              <a:spcBef>
                <a:spcPct val="0"/>
              </a:spcBef>
              <a:defRPr/>
            </a:pPr>
            <a:r>
              <a:rPr kumimoji="0" lang="en-US" sz="3200" b="0" i="0" u="none" strike="noStrike" kern="1200" cap="none" spc="0" normalizeH="0" baseline="0" dirty="0" smtClean="0">
                <a:ln>
                  <a:noFill/>
                </a:ln>
                <a:solidFill>
                  <a:srgbClr val="5A0000"/>
                </a:solidFill>
                <a:effectLst/>
                <a:uLnTx/>
                <a:uFillTx/>
                <a:latin typeface="+mj-lt"/>
                <a:ea typeface="+mj-ea"/>
                <a:cs typeface="+mj-cs"/>
              </a:rPr>
              <a:t>VR3Lib:</a:t>
            </a:r>
            <a:r>
              <a:rPr kumimoji="0" lang="en-US" sz="3200" b="0" i="0" u="none" strike="noStrike" kern="1200" cap="none" spc="0" normalizeH="0" dirty="0" smtClean="0">
                <a:ln>
                  <a:noFill/>
                </a:ln>
                <a:solidFill>
                  <a:srgbClr val="5A0000"/>
                </a:solidFill>
                <a:effectLst/>
                <a:uLnTx/>
                <a:uFillTx/>
                <a:latin typeface="+mj-lt"/>
                <a:ea typeface="+mj-ea"/>
                <a:cs typeface="+mj-cs"/>
              </a:rPr>
              <a:t> </a:t>
            </a:r>
            <a:r>
              <a:rPr kumimoji="0" lang="en-US" sz="3200" b="0" i="0" u="none" strike="noStrike" kern="1200" cap="none" spc="0" normalizeH="0" baseline="0" dirty="0" smtClean="0">
                <a:ln>
                  <a:noFill/>
                </a:ln>
                <a:solidFill>
                  <a:srgbClr val="5A0000"/>
                </a:solidFill>
                <a:effectLst/>
                <a:uLnTx/>
                <a:uFillTx/>
                <a:latin typeface="+mj-lt"/>
                <a:ea typeface="+mj-ea"/>
                <a:cs typeface="+mj-cs"/>
              </a:rPr>
              <a:t>a new VRLib [1]</a:t>
            </a:r>
          </a:p>
        </p:txBody>
      </p:sp>
      <p:sp>
        <p:nvSpPr>
          <p:cNvPr id="5" name="CasellaDiTesto 4"/>
          <p:cNvSpPr txBox="1"/>
          <p:nvPr/>
        </p:nvSpPr>
        <p:spPr>
          <a:xfrm>
            <a:off x="0" y="6488668"/>
            <a:ext cx="1905000" cy="369332"/>
          </a:xfrm>
          <a:prstGeom prst="rect">
            <a:avLst/>
          </a:prstGeom>
          <a:solidFill>
            <a:schemeClr val="tx1">
              <a:alpha val="50000"/>
            </a:schemeClr>
          </a:solidFill>
        </p:spPr>
        <p:txBody>
          <a:bodyPr wrap="square" rtlCol="0" anchor="ctr" anchorCtr="0">
            <a:spAutoFit/>
          </a:bodyPr>
          <a:lstStyle/>
          <a:p>
            <a:pPr algn="ctr"/>
            <a:r>
              <a:rPr lang="en-US" dirty="0" smtClean="0">
                <a:solidFill>
                  <a:schemeClr val="bg1"/>
                </a:solidFill>
              </a:rPr>
              <a:t>Daniele Giannetti</a:t>
            </a:r>
            <a:endParaRPr lang="en-US" dirty="0">
              <a:solidFill>
                <a:schemeClr val="bg1"/>
              </a:solidFill>
            </a:endParaRPr>
          </a:p>
        </p:txBody>
      </p:sp>
      <p:sp>
        <p:nvSpPr>
          <p:cNvPr id="8" name="Segnaposto numero diapositiva 7"/>
          <p:cNvSpPr>
            <a:spLocks noGrp="1"/>
          </p:cNvSpPr>
          <p:nvPr>
            <p:ph type="sldNum" sz="quarter" idx="12"/>
          </p:nvPr>
        </p:nvSpPr>
        <p:spPr>
          <a:xfrm>
            <a:off x="8763000" y="6492875"/>
            <a:ext cx="381000" cy="365125"/>
          </a:xfrm>
          <a:solidFill>
            <a:schemeClr val="tx1">
              <a:alpha val="50000"/>
            </a:schemeClr>
          </a:solidFill>
        </p:spPr>
        <p:txBody>
          <a:bodyPr/>
          <a:lstStyle/>
          <a:p>
            <a:pPr algn="ctr"/>
            <a:r>
              <a:rPr lang="en-US" sz="1400" dirty="0" smtClean="0">
                <a:solidFill>
                  <a:schemeClr val="bg1"/>
                </a:solidFill>
              </a:rPr>
              <a:t>3</a:t>
            </a:r>
            <a:endParaRPr lang="en-US" sz="1400" dirty="0">
              <a:solidFill>
                <a:schemeClr val="bg1"/>
              </a:solidFill>
            </a:endParaRPr>
          </a:p>
        </p:txBody>
      </p:sp>
      <p:sp>
        <p:nvSpPr>
          <p:cNvPr id="21" name="Segnaposto contenuto 2"/>
          <p:cNvSpPr txBox="1">
            <a:spLocks/>
          </p:cNvSpPr>
          <p:nvPr/>
        </p:nvSpPr>
        <p:spPr>
          <a:xfrm>
            <a:off x="457200" y="5486400"/>
            <a:ext cx="8229600" cy="762000"/>
          </a:xfrm>
          <a:prstGeom prst="rect">
            <a:avLst/>
          </a:prstGeom>
        </p:spPr>
        <p:txBody>
          <a:bodyPr vert="horz" lIns="91440" tIns="45720" rIns="91440" bIns="45720" rtlCol="0" anchor="ctr" anchorCtr="0">
            <a:normAutofit/>
          </a:bodyPr>
          <a:lstStyle/>
          <a:p>
            <a:pPr marL="274320" marR="0" lvl="0" indent="-274320" algn="ctr" defTabSz="914400" rtl="0" eaLnBrk="1" fontAlgn="auto" latinLnBrk="0" hangingPunct="1">
              <a:lnSpc>
                <a:spcPct val="100000"/>
              </a:lnSpc>
              <a:spcBef>
                <a:spcPts val="300"/>
              </a:spcBef>
              <a:spcAft>
                <a:spcPts val="0"/>
              </a:spcAft>
              <a:buClrTx/>
              <a:buSzTx/>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Development of a</a:t>
            </a:r>
            <a:r>
              <a:rPr kumimoji="0" lang="en-US" sz="2000" b="0" i="0" u="none" strike="noStrike" kern="1200" cap="none" spc="0" normalizeH="0" noProof="0" dirty="0" smtClean="0">
                <a:ln>
                  <a:noFill/>
                </a:ln>
                <a:solidFill>
                  <a:schemeClr val="tx1"/>
                </a:solidFill>
                <a:effectLst/>
                <a:uLnTx/>
                <a:uFillTx/>
                <a:latin typeface="+mn-lt"/>
                <a:ea typeface="+mn-ea"/>
                <a:cs typeface="+mn-cs"/>
              </a:rPr>
              <a:t> new low level real-time rendering library: the </a:t>
            </a:r>
            <a:r>
              <a:rPr kumimoji="0" lang="en-US" sz="2000" b="1" i="0" u="none" strike="noStrike" kern="1200" cap="none" spc="0" normalizeH="0" noProof="0" dirty="0" smtClean="0">
                <a:ln>
                  <a:noFill/>
                </a:ln>
                <a:solidFill>
                  <a:schemeClr val="tx1"/>
                </a:solidFill>
                <a:effectLst/>
                <a:uLnTx/>
                <a:uFillTx/>
                <a:latin typeface="+mn-lt"/>
                <a:ea typeface="+mn-ea"/>
                <a:cs typeface="+mn-cs"/>
              </a:rPr>
              <a:t>VR3Lib</a:t>
            </a:r>
            <a:r>
              <a:rPr kumimoji="0" lang="en-US" sz="2000" i="0" u="none" strike="noStrike" kern="1200" cap="none" spc="0" normalizeH="0" noProof="0" dirty="0" smtClean="0">
                <a:ln>
                  <a:noFill/>
                </a:ln>
                <a:solidFill>
                  <a:schemeClr val="tx1"/>
                </a:solidFill>
                <a:effectLst/>
                <a:uLnTx/>
                <a:uFillTx/>
                <a:latin typeface="+mn-lt"/>
                <a:ea typeface="+mn-ea"/>
                <a:cs typeface="+mn-cs"/>
              </a:rPr>
              <a:t>.</a:t>
            </a:r>
            <a:endParaRPr kumimoji="0" lang="en-US" sz="20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20" name="Segnaposto contenuto 2"/>
          <p:cNvSpPr txBox="1">
            <a:spLocks/>
          </p:cNvSpPr>
          <p:nvPr/>
        </p:nvSpPr>
        <p:spPr>
          <a:xfrm>
            <a:off x="4724400" y="1752600"/>
            <a:ext cx="3733800" cy="3200400"/>
          </a:xfrm>
          <a:prstGeom prst="rect">
            <a:avLst/>
          </a:prstGeom>
          <a:ln w="19050">
            <a:solidFill>
              <a:schemeClr val="tx1"/>
            </a:solidFill>
          </a:ln>
        </p:spPr>
        <p:txBody>
          <a:bodyPr vert="horz" lIns="91440" tIns="45720" rIns="91440" bIns="45720" rtlCol="0" anchor="ctr" anchorCtr="0">
            <a:normAutofit/>
          </a:bodyPr>
          <a:lstStyle/>
          <a:p>
            <a:pPr marL="0" marR="0" lvl="0" indent="0" algn="ctr" defTabSz="914400" rtl="0" eaLnBrk="1" fontAlgn="auto" latinLnBrk="0" hangingPunct="1">
              <a:lnSpc>
                <a:spcPct val="100000"/>
              </a:lnSpc>
              <a:spcBef>
                <a:spcPts val="300"/>
              </a:spcBef>
              <a:spcAft>
                <a:spcPts val="600"/>
              </a:spcAft>
              <a:buClrTx/>
              <a:buSzTx/>
              <a:buFont typeface="Arial" pitchFamily="34" charset="0"/>
              <a:buNone/>
              <a:tabLst/>
              <a:defRPr/>
            </a:pPr>
            <a:r>
              <a:rPr kumimoji="0" lang="en-US" sz="2000" b="0" i="0" u="none" strike="noStrike" kern="1200" cap="none" spc="0" normalizeH="0" baseline="0" noProof="0" dirty="0" smtClean="0">
                <a:ln>
                  <a:noFill/>
                </a:ln>
                <a:solidFill>
                  <a:schemeClr val="tx1"/>
                </a:solidFill>
                <a:effectLst/>
                <a:uLnTx/>
                <a:uFillTx/>
                <a:latin typeface="+mn-lt"/>
                <a:ea typeface="+mn-ea"/>
                <a:cs typeface="+mn-cs"/>
              </a:rPr>
              <a:t>Need</a:t>
            </a:r>
            <a:r>
              <a:rPr kumimoji="0" lang="en-US" sz="2000" b="0" i="0" u="none" strike="noStrike" kern="1200" cap="none" spc="0" normalizeH="0" noProof="0" dirty="0" smtClean="0">
                <a:ln>
                  <a:noFill/>
                </a:ln>
                <a:solidFill>
                  <a:schemeClr val="tx1"/>
                </a:solidFill>
                <a:effectLst/>
                <a:uLnTx/>
                <a:uFillTx/>
                <a:latin typeface="+mn-lt"/>
                <a:ea typeface="+mn-ea"/>
                <a:cs typeface="+mn-cs"/>
              </a:rPr>
              <a:t> for built-in and </a:t>
            </a:r>
            <a:r>
              <a:rPr lang="en-US" sz="2000" dirty="0" smtClean="0"/>
              <a:t>easy to use access to modern rendering techniques in order to obtain realistic virtual environments.</a:t>
            </a:r>
          </a:p>
          <a:p>
            <a:pPr marL="0" marR="0" lvl="0" indent="0" algn="ctr" defTabSz="914400" rtl="0" eaLnBrk="1" fontAlgn="auto" latinLnBrk="0" hangingPunct="1">
              <a:lnSpc>
                <a:spcPct val="100000"/>
              </a:lnSpc>
              <a:spcBef>
                <a:spcPts val="300"/>
              </a:spcBef>
              <a:spcAft>
                <a:spcPts val="600"/>
              </a:spcAft>
              <a:buClrTx/>
              <a:buSzTx/>
              <a:buFont typeface="Arial" pitchFamily="34" charset="0"/>
              <a:buNone/>
              <a:tabLst/>
              <a:defRPr/>
            </a:pPr>
            <a:r>
              <a:rPr lang="en-US" sz="2000" dirty="0" smtClean="0"/>
              <a:t>Need for built-in physical simulation in order to easily build physically realistic virtual reality application.</a:t>
            </a:r>
            <a:endParaRPr kumimoji="0" lang="en-US" sz="2000" b="0" i="0" u="none" strike="noStrike" kern="1200" cap="none" spc="0" normalizeH="0" baseline="0" noProof="0" dirty="0" smtClean="0">
              <a:ln>
                <a:noFill/>
              </a:ln>
              <a:solidFill>
                <a:schemeClr val="tx1"/>
              </a:solidFill>
              <a:effectLst/>
              <a:uLnTx/>
              <a:uFillTx/>
              <a:latin typeface="+mn-lt"/>
              <a:ea typeface="+mn-ea"/>
              <a:cs typeface="+mn-cs"/>
            </a:endParaRPr>
          </a:p>
        </p:txBody>
      </p:sp>
      <p:cxnSp>
        <p:nvCxnSpPr>
          <p:cNvPr id="23" name="Connettore 4 22"/>
          <p:cNvCxnSpPr>
            <a:stCxn id="3" idx="2"/>
            <a:endCxn id="21" idx="0"/>
          </p:cNvCxnSpPr>
          <p:nvPr/>
        </p:nvCxnSpPr>
        <p:spPr>
          <a:xfrm rot="16200000" flipH="1">
            <a:off x="3295650" y="4210050"/>
            <a:ext cx="533400" cy="2019300"/>
          </a:xfrm>
          <a:prstGeom prst="bentConnector3">
            <a:avLst>
              <a:gd name="adj1" fmla="val 50000"/>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8" name="Connettore 4 27"/>
          <p:cNvCxnSpPr>
            <a:stCxn id="20" idx="2"/>
            <a:endCxn id="21" idx="0"/>
          </p:cNvCxnSpPr>
          <p:nvPr/>
        </p:nvCxnSpPr>
        <p:spPr>
          <a:xfrm rot="5400000">
            <a:off x="5314950" y="4210050"/>
            <a:ext cx="533400" cy="2019300"/>
          </a:xfrm>
          <a:prstGeom prst="bentConnector3">
            <a:avLst>
              <a:gd name="adj1" fmla="val 50000"/>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95400" y="0"/>
            <a:ext cx="7391400" cy="685800"/>
          </a:xfrm>
          <a:effectLst>
            <a:outerShdw blurRad="50800" dist="38100" dir="5400000" algn="t" rotWithShape="0">
              <a:schemeClr val="tx1">
                <a:alpha val="40000"/>
              </a:schemeClr>
            </a:outerShdw>
          </a:effectLst>
        </p:spPr>
        <p:txBody>
          <a:bodyPr>
            <a:noAutofit/>
          </a:bodyPr>
          <a:lstStyle/>
          <a:p>
            <a:pPr algn="l"/>
            <a:r>
              <a:rPr lang="en-US" dirty="0" smtClean="0">
                <a:solidFill>
                  <a:srgbClr val="5A0000"/>
                </a:solidFill>
              </a:rPr>
              <a:t>Introduction</a:t>
            </a:r>
            <a:endParaRPr lang="en-US" dirty="0">
              <a:solidFill>
                <a:srgbClr val="5A0000"/>
              </a:solidFill>
            </a:endParaRPr>
          </a:p>
        </p:txBody>
      </p:sp>
      <p:sp>
        <p:nvSpPr>
          <p:cNvPr id="4" name="Titolo 1"/>
          <p:cNvSpPr txBox="1">
            <a:spLocks/>
          </p:cNvSpPr>
          <p:nvPr/>
        </p:nvSpPr>
        <p:spPr>
          <a:xfrm>
            <a:off x="1295400" y="533400"/>
            <a:ext cx="7391400" cy="685800"/>
          </a:xfrm>
          <a:prstGeom prst="rect">
            <a:avLst/>
          </a:prstGeom>
        </p:spPr>
        <p:txBody>
          <a:bodyPr vert="horz" lIns="91440" tIns="45720" rIns="91440" bIns="45720" rtlCol="0" anchor="ctr">
            <a:noAutofit/>
          </a:bodyPr>
          <a:lstStyle/>
          <a:p>
            <a:pPr lvl="0">
              <a:spcBef>
                <a:spcPct val="0"/>
              </a:spcBef>
              <a:defRPr/>
            </a:pPr>
            <a:r>
              <a:rPr kumimoji="0" lang="en-US" sz="3200" b="0" i="0" u="none" strike="noStrike" kern="1200" cap="none" spc="0" normalizeH="0" baseline="0" dirty="0" smtClean="0">
                <a:ln>
                  <a:noFill/>
                </a:ln>
                <a:solidFill>
                  <a:srgbClr val="5A0000"/>
                </a:solidFill>
                <a:effectLst/>
                <a:uLnTx/>
                <a:uFillTx/>
                <a:latin typeface="+mj-lt"/>
                <a:ea typeface="+mj-ea"/>
                <a:cs typeface="+mj-cs"/>
              </a:rPr>
              <a:t>VR3Lib:</a:t>
            </a:r>
            <a:r>
              <a:rPr kumimoji="0" lang="en-US" sz="3200" b="0" i="0" u="none" strike="noStrike" kern="1200" cap="none" spc="0" normalizeH="0" dirty="0" smtClean="0">
                <a:ln>
                  <a:noFill/>
                </a:ln>
                <a:solidFill>
                  <a:srgbClr val="5A0000"/>
                </a:solidFill>
                <a:effectLst/>
                <a:uLnTx/>
                <a:uFillTx/>
                <a:latin typeface="+mj-lt"/>
                <a:ea typeface="+mj-ea"/>
                <a:cs typeface="+mj-cs"/>
              </a:rPr>
              <a:t> </a:t>
            </a:r>
            <a:r>
              <a:rPr kumimoji="0" lang="en-US" sz="3200" b="0" i="0" u="none" strike="noStrike" kern="1200" cap="none" spc="0" normalizeH="0" baseline="0" dirty="0" smtClean="0">
                <a:ln>
                  <a:noFill/>
                </a:ln>
                <a:solidFill>
                  <a:srgbClr val="5A0000"/>
                </a:solidFill>
                <a:effectLst/>
                <a:uLnTx/>
                <a:uFillTx/>
                <a:latin typeface="+mj-lt"/>
                <a:ea typeface="+mj-ea"/>
                <a:cs typeface="+mj-cs"/>
              </a:rPr>
              <a:t>a new VRLib [2]</a:t>
            </a:r>
          </a:p>
        </p:txBody>
      </p:sp>
      <p:sp>
        <p:nvSpPr>
          <p:cNvPr id="5" name="CasellaDiTesto 4"/>
          <p:cNvSpPr txBox="1"/>
          <p:nvPr/>
        </p:nvSpPr>
        <p:spPr>
          <a:xfrm>
            <a:off x="0" y="6488668"/>
            <a:ext cx="1905000" cy="369332"/>
          </a:xfrm>
          <a:prstGeom prst="rect">
            <a:avLst/>
          </a:prstGeom>
          <a:solidFill>
            <a:schemeClr val="tx1">
              <a:alpha val="50000"/>
            </a:schemeClr>
          </a:solidFill>
        </p:spPr>
        <p:txBody>
          <a:bodyPr wrap="square" rtlCol="0" anchor="ctr" anchorCtr="0">
            <a:spAutoFit/>
          </a:bodyPr>
          <a:lstStyle/>
          <a:p>
            <a:pPr algn="ctr"/>
            <a:r>
              <a:rPr lang="en-US" dirty="0" smtClean="0">
                <a:solidFill>
                  <a:schemeClr val="bg1"/>
                </a:solidFill>
              </a:rPr>
              <a:t>Daniele Giannetti</a:t>
            </a:r>
            <a:endParaRPr lang="en-US" dirty="0">
              <a:solidFill>
                <a:schemeClr val="bg1"/>
              </a:solidFill>
            </a:endParaRPr>
          </a:p>
        </p:txBody>
      </p:sp>
      <p:sp>
        <p:nvSpPr>
          <p:cNvPr id="8" name="Segnaposto numero diapositiva 7"/>
          <p:cNvSpPr>
            <a:spLocks noGrp="1"/>
          </p:cNvSpPr>
          <p:nvPr>
            <p:ph type="sldNum" sz="quarter" idx="12"/>
          </p:nvPr>
        </p:nvSpPr>
        <p:spPr>
          <a:xfrm>
            <a:off x="8763000" y="6492875"/>
            <a:ext cx="381000" cy="365125"/>
          </a:xfrm>
          <a:solidFill>
            <a:schemeClr val="tx1">
              <a:alpha val="50000"/>
            </a:schemeClr>
          </a:solidFill>
        </p:spPr>
        <p:txBody>
          <a:bodyPr/>
          <a:lstStyle/>
          <a:p>
            <a:pPr algn="ctr"/>
            <a:fld id="{9D830933-45AB-4A9C-9BAC-6024878EB577}" type="slidenum">
              <a:rPr lang="en-US" sz="1400" smtClean="0">
                <a:solidFill>
                  <a:schemeClr val="bg1"/>
                </a:solidFill>
              </a:rPr>
              <a:pPr algn="ctr"/>
              <a:t>4</a:t>
            </a:fld>
            <a:endParaRPr lang="en-US" sz="1400" dirty="0">
              <a:solidFill>
                <a:schemeClr val="bg1"/>
              </a:solidFill>
            </a:endParaRPr>
          </a:p>
        </p:txBody>
      </p:sp>
      <p:sp>
        <p:nvSpPr>
          <p:cNvPr id="21" name="Segnaposto contenuto 2"/>
          <p:cNvSpPr txBox="1">
            <a:spLocks/>
          </p:cNvSpPr>
          <p:nvPr/>
        </p:nvSpPr>
        <p:spPr>
          <a:xfrm>
            <a:off x="381000" y="1752600"/>
            <a:ext cx="8305800" cy="2133600"/>
          </a:xfrm>
          <a:prstGeom prst="rect">
            <a:avLst/>
          </a:prstGeom>
        </p:spPr>
        <p:txBody>
          <a:bodyPr vert="horz" lIns="91440" tIns="45720" rIns="91440" bIns="45720" rtlCol="0" anchor="t" anchorCtr="0">
            <a:normAutofit/>
          </a:bodyPr>
          <a:lstStyle/>
          <a:p>
            <a:pPr marL="274320" marR="0" lvl="0" indent="-274320" defTabSz="914400" rtl="0" eaLnBrk="1" fontAlgn="auto" latinLnBrk="0" hangingPunct="1">
              <a:lnSpc>
                <a:spcPct val="100000"/>
              </a:lnSpc>
              <a:spcBef>
                <a:spcPts val="300"/>
              </a:spcBef>
              <a:spcAft>
                <a:spcPts val="600"/>
              </a:spcAft>
              <a:buClrTx/>
              <a:buSzTx/>
              <a:buFont typeface="Arial" pitchFamily="34" charset="0"/>
              <a:buChar char="•"/>
              <a:tabLst/>
              <a:defRPr/>
            </a:pPr>
            <a:r>
              <a:rPr lang="en-US" sz="2000" dirty="0" smtClean="0"/>
              <a:t>The VR3Lib is the new version of the VRLib library, result of a complete rewriting of the previous engine, including built-in support for:</a:t>
            </a:r>
          </a:p>
          <a:p>
            <a:pPr marL="731520" lvl="1" indent="-274320">
              <a:spcBef>
                <a:spcPts val="300"/>
              </a:spcBef>
              <a:buFont typeface="Wingdings" pitchFamily="2" charset="2"/>
              <a:buChar char="Ø"/>
              <a:defRPr/>
            </a:pPr>
            <a:r>
              <a:rPr lang="en-US" sz="2000" dirty="0" smtClean="0"/>
              <a:t>Physical simulation of virtual objects (rigid bodies)</a:t>
            </a:r>
          </a:p>
          <a:p>
            <a:pPr marL="731520" lvl="1" indent="-274320">
              <a:spcBef>
                <a:spcPts val="300"/>
              </a:spcBef>
              <a:spcAft>
                <a:spcPts val="600"/>
              </a:spcAft>
              <a:buFont typeface="Wingdings" pitchFamily="2" charset="2"/>
              <a:buChar char="Ø"/>
              <a:defRPr/>
            </a:pPr>
            <a:r>
              <a:rPr lang="en-US" sz="2000" dirty="0" smtClean="0"/>
              <a:t>Many shader-based modern rendering techniques</a:t>
            </a:r>
          </a:p>
          <a:p>
            <a:pPr marL="274320" indent="-274320">
              <a:spcBef>
                <a:spcPts val="300"/>
              </a:spcBef>
              <a:defRPr/>
            </a:pPr>
            <a:r>
              <a:rPr lang="en-US" sz="2000" dirty="0" smtClean="0"/>
              <a:t>	Those two aspects represent the true innovation obtained using the VR3Lib.</a:t>
            </a:r>
          </a:p>
          <a:p>
            <a:pPr marL="731520" lvl="1" indent="-274320">
              <a:spcBef>
                <a:spcPts val="300"/>
              </a:spcBef>
              <a:defRPr/>
            </a:pPr>
            <a:endParaRPr lang="en-US" sz="2000" dirty="0" smtClean="0"/>
          </a:p>
          <a:p>
            <a:pPr marL="274320" indent="-274320">
              <a:spcBef>
                <a:spcPts val="300"/>
              </a:spcBef>
              <a:defRPr/>
            </a:pPr>
            <a:endParaRPr lang="en-US" sz="2000" dirty="0" smtClean="0"/>
          </a:p>
          <a:p>
            <a:pPr marL="731520" lvl="1" indent="-274320">
              <a:spcBef>
                <a:spcPts val="300"/>
              </a:spcBef>
              <a:buFont typeface="Wingdings" pitchFamily="2" charset="2"/>
              <a:buChar char="Ø"/>
              <a:defRPr/>
            </a:pPr>
            <a:endParaRPr lang="en-US" sz="2000" dirty="0" smtClean="0"/>
          </a:p>
          <a:p>
            <a:pPr marL="274320" marR="0" lvl="0" indent="-274320" defTabSz="914400" rtl="0" eaLnBrk="1" fontAlgn="auto" latinLnBrk="0" hangingPunct="1">
              <a:lnSpc>
                <a:spcPct val="100000"/>
              </a:lnSpc>
              <a:spcBef>
                <a:spcPts val="300"/>
              </a:spcBef>
              <a:spcAft>
                <a:spcPts val="600"/>
              </a:spcAft>
              <a:buClrTx/>
              <a:buSzTx/>
              <a:tabLst/>
              <a:defRPr/>
            </a:pPr>
            <a:endParaRPr lang="en-US" sz="2000" dirty="0" smtClean="0"/>
          </a:p>
        </p:txBody>
      </p:sp>
      <p:sp>
        <p:nvSpPr>
          <p:cNvPr id="15" name="Segnaposto contenuto 2"/>
          <p:cNvSpPr txBox="1">
            <a:spLocks/>
          </p:cNvSpPr>
          <p:nvPr/>
        </p:nvSpPr>
        <p:spPr>
          <a:xfrm>
            <a:off x="381000" y="3733800"/>
            <a:ext cx="8305800" cy="1447800"/>
          </a:xfrm>
          <a:prstGeom prst="rect">
            <a:avLst/>
          </a:prstGeom>
        </p:spPr>
        <p:txBody>
          <a:bodyPr vert="horz" lIns="91440" tIns="45720" rIns="91440" bIns="45720" rtlCol="0" anchor="t" anchorCtr="0">
            <a:normAutofit/>
          </a:bodyPr>
          <a:lstStyle/>
          <a:p>
            <a:pPr marL="274320" marR="0" lvl="0" indent="-274320" defTabSz="914400" rtl="0" eaLnBrk="1" fontAlgn="auto" latinLnBrk="0" hangingPunct="1">
              <a:lnSpc>
                <a:spcPct val="100000"/>
              </a:lnSpc>
              <a:spcBef>
                <a:spcPts val="300"/>
              </a:spcBef>
              <a:spcAft>
                <a:spcPts val="600"/>
              </a:spcAft>
              <a:buClrTx/>
              <a:buSzTx/>
              <a:buFont typeface="Arial" pitchFamily="34" charset="0"/>
              <a:buChar char="•"/>
              <a:tabLst/>
              <a:defRPr/>
            </a:pPr>
            <a:r>
              <a:rPr lang="en-US" sz="2000" dirty="0" smtClean="0"/>
              <a:t>The new library was built maintaining and extending the API from the previous version (currently used by the XVR technology and applied in several research labs across EU) in order to allow easy integration of the VR3Lib as a VRLib replacement.</a:t>
            </a:r>
          </a:p>
          <a:p>
            <a:pPr marL="274320" marR="0" lvl="0" indent="-274320" defTabSz="914400" rtl="0" eaLnBrk="1" fontAlgn="auto" latinLnBrk="0" hangingPunct="1">
              <a:lnSpc>
                <a:spcPct val="100000"/>
              </a:lnSpc>
              <a:spcBef>
                <a:spcPts val="300"/>
              </a:spcBef>
              <a:spcAft>
                <a:spcPts val="600"/>
              </a:spcAft>
              <a:buClrTx/>
              <a:buSzTx/>
              <a:tabLst/>
              <a:defRPr/>
            </a:pPr>
            <a:endParaRPr lang="en-US" sz="2000" dirty="0" smtClean="0"/>
          </a:p>
        </p:txBody>
      </p:sp>
      <p:sp>
        <p:nvSpPr>
          <p:cNvPr id="9" name="Segnaposto contenuto 2"/>
          <p:cNvSpPr txBox="1">
            <a:spLocks/>
          </p:cNvSpPr>
          <p:nvPr/>
        </p:nvSpPr>
        <p:spPr>
          <a:xfrm>
            <a:off x="381000" y="5181600"/>
            <a:ext cx="8305800" cy="1143000"/>
          </a:xfrm>
          <a:prstGeom prst="rect">
            <a:avLst/>
          </a:prstGeom>
        </p:spPr>
        <p:txBody>
          <a:bodyPr vert="horz" lIns="91440" tIns="45720" rIns="91440" bIns="45720" rtlCol="0" anchor="t" anchorCtr="0">
            <a:normAutofit/>
          </a:bodyPr>
          <a:lstStyle/>
          <a:p>
            <a:pPr marL="274320" lvl="0" indent="-274320">
              <a:spcBef>
                <a:spcPts val="300"/>
              </a:spcBef>
              <a:spcAft>
                <a:spcPts val="600"/>
              </a:spcAft>
              <a:buFont typeface="Arial" pitchFamily="34" charset="0"/>
              <a:buChar char="•"/>
              <a:defRPr/>
            </a:pPr>
            <a:r>
              <a:rPr lang="en-US" sz="2000" dirty="0" smtClean="0"/>
              <a:t>Because XVR is often applied in interactive web applications, the new VR3Lib is (as the previous version) lightweight, only including needed functionalities.</a:t>
            </a:r>
          </a:p>
          <a:p>
            <a:pPr marL="274320" marR="0" lvl="0" indent="-274320" defTabSz="914400" rtl="0" eaLnBrk="1" fontAlgn="auto" latinLnBrk="0" hangingPunct="1">
              <a:lnSpc>
                <a:spcPct val="100000"/>
              </a:lnSpc>
              <a:spcBef>
                <a:spcPts val="300"/>
              </a:spcBef>
              <a:spcAft>
                <a:spcPts val="600"/>
              </a:spcAft>
              <a:buClrTx/>
              <a:buSzTx/>
              <a:tabLst/>
              <a:defRPr/>
            </a:pPr>
            <a:endParaRPr lang="en-US" sz="2000"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95400" y="0"/>
            <a:ext cx="7391400" cy="685800"/>
          </a:xfrm>
          <a:effectLst>
            <a:outerShdw blurRad="50800" dist="38100" dir="5400000" algn="t" rotWithShape="0">
              <a:schemeClr val="tx1">
                <a:alpha val="40000"/>
              </a:schemeClr>
            </a:outerShdw>
          </a:effectLst>
        </p:spPr>
        <p:txBody>
          <a:bodyPr>
            <a:noAutofit/>
          </a:bodyPr>
          <a:lstStyle/>
          <a:p>
            <a:pPr algn="l"/>
            <a:r>
              <a:rPr lang="en-US" dirty="0" smtClean="0">
                <a:solidFill>
                  <a:srgbClr val="5A0000"/>
                </a:solidFill>
              </a:rPr>
              <a:t>Joining Graphics and Physics</a:t>
            </a:r>
            <a:endParaRPr lang="en-US" dirty="0">
              <a:solidFill>
                <a:srgbClr val="5A0000"/>
              </a:solidFill>
            </a:endParaRPr>
          </a:p>
        </p:txBody>
      </p:sp>
      <p:sp>
        <p:nvSpPr>
          <p:cNvPr id="4" name="Titolo 1"/>
          <p:cNvSpPr txBox="1">
            <a:spLocks/>
          </p:cNvSpPr>
          <p:nvPr/>
        </p:nvSpPr>
        <p:spPr>
          <a:xfrm>
            <a:off x="1295400" y="533400"/>
            <a:ext cx="7391400" cy="685800"/>
          </a:xfrm>
          <a:prstGeom prst="rect">
            <a:avLst/>
          </a:prstGeom>
        </p:spPr>
        <p:txBody>
          <a:bodyPr vert="horz" lIns="91440" tIns="45720" rIns="91440" bIns="45720" rtlCol="0" anchor="ctr">
            <a:noAutofit/>
          </a:bodyPr>
          <a:lstStyle/>
          <a:p>
            <a:pPr lvl="0">
              <a:spcBef>
                <a:spcPct val="0"/>
              </a:spcBef>
              <a:defRPr/>
            </a:pPr>
            <a:r>
              <a:rPr kumimoji="0" lang="en-US" sz="3200" b="0" i="0" u="none" strike="noStrike" kern="1200" cap="none" spc="0" normalizeH="0" baseline="0" dirty="0" smtClean="0">
                <a:ln>
                  <a:noFill/>
                </a:ln>
                <a:solidFill>
                  <a:srgbClr val="5A0000"/>
                </a:solidFill>
                <a:effectLst/>
                <a:uLnTx/>
                <a:uFillTx/>
                <a:latin typeface="+mj-lt"/>
                <a:ea typeface="+mj-ea"/>
                <a:cs typeface="+mj-cs"/>
              </a:rPr>
              <a:t>The Nvidia PhysX Engine</a:t>
            </a:r>
          </a:p>
        </p:txBody>
      </p:sp>
      <p:sp>
        <p:nvSpPr>
          <p:cNvPr id="5" name="CasellaDiTesto 4"/>
          <p:cNvSpPr txBox="1"/>
          <p:nvPr/>
        </p:nvSpPr>
        <p:spPr>
          <a:xfrm>
            <a:off x="0" y="6488668"/>
            <a:ext cx="1905000" cy="369332"/>
          </a:xfrm>
          <a:prstGeom prst="rect">
            <a:avLst/>
          </a:prstGeom>
          <a:solidFill>
            <a:schemeClr val="tx1">
              <a:alpha val="50000"/>
            </a:schemeClr>
          </a:solidFill>
        </p:spPr>
        <p:txBody>
          <a:bodyPr wrap="square" rtlCol="0" anchor="ctr" anchorCtr="0">
            <a:spAutoFit/>
          </a:bodyPr>
          <a:lstStyle/>
          <a:p>
            <a:pPr algn="ctr"/>
            <a:r>
              <a:rPr lang="en-US" dirty="0" smtClean="0">
                <a:solidFill>
                  <a:schemeClr val="bg1"/>
                </a:solidFill>
              </a:rPr>
              <a:t>Daniele Giannetti</a:t>
            </a:r>
            <a:endParaRPr lang="en-US" dirty="0">
              <a:solidFill>
                <a:schemeClr val="bg1"/>
              </a:solidFill>
            </a:endParaRPr>
          </a:p>
        </p:txBody>
      </p:sp>
      <p:sp>
        <p:nvSpPr>
          <p:cNvPr id="8" name="Segnaposto numero diapositiva 7"/>
          <p:cNvSpPr>
            <a:spLocks noGrp="1"/>
          </p:cNvSpPr>
          <p:nvPr>
            <p:ph type="sldNum" sz="quarter" idx="12"/>
          </p:nvPr>
        </p:nvSpPr>
        <p:spPr>
          <a:xfrm>
            <a:off x="8763000" y="6492875"/>
            <a:ext cx="381000" cy="365125"/>
          </a:xfrm>
          <a:solidFill>
            <a:schemeClr val="tx1">
              <a:alpha val="50000"/>
            </a:schemeClr>
          </a:solidFill>
        </p:spPr>
        <p:txBody>
          <a:bodyPr/>
          <a:lstStyle/>
          <a:p>
            <a:pPr algn="ctr"/>
            <a:fld id="{9D830933-45AB-4A9C-9BAC-6024878EB577}" type="slidenum">
              <a:rPr lang="en-US" sz="1400" smtClean="0">
                <a:solidFill>
                  <a:schemeClr val="bg1"/>
                </a:solidFill>
              </a:rPr>
              <a:pPr algn="ctr"/>
              <a:t>5</a:t>
            </a:fld>
            <a:endParaRPr lang="en-US" sz="1400" dirty="0">
              <a:solidFill>
                <a:schemeClr val="bg1"/>
              </a:solidFill>
            </a:endParaRPr>
          </a:p>
        </p:txBody>
      </p:sp>
      <p:sp>
        <p:nvSpPr>
          <p:cNvPr id="21" name="Segnaposto contenuto 2"/>
          <p:cNvSpPr txBox="1">
            <a:spLocks/>
          </p:cNvSpPr>
          <p:nvPr/>
        </p:nvSpPr>
        <p:spPr>
          <a:xfrm>
            <a:off x="457200" y="1752600"/>
            <a:ext cx="8229600" cy="838200"/>
          </a:xfrm>
          <a:prstGeom prst="rect">
            <a:avLst/>
          </a:prstGeom>
        </p:spPr>
        <p:txBody>
          <a:bodyPr vert="horz" lIns="91440" tIns="45720" rIns="91440" bIns="45720" rtlCol="0" anchor="t" anchorCtr="0">
            <a:normAutofit/>
          </a:bodyPr>
          <a:lstStyle/>
          <a:p>
            <a:pPr marL="274320" lvl="0" indent="-274320">
              <a:spcBef>
                <a:spcPts val="300"/>
              </a:spcBef>
              <a:spcAft>
                <a:spcPts val="600"/>
              </a:spcAft>
              <a:buFont typeface="Arial" pitchFamily="34" charset="0"/>
              <a:buChar char="•"/>
              <a:defRPr/>
            </a:pPr>
            <a:r>
              <a:rPr lang="en-US" sz="2000" dirty="0" smtClean="0"/>
              <a:t>We decided to use a free, fast and reliable solution to obtain physical simulation of virtual objects: the Nvidia </a:t>
            </a:r>
            <a:r>
              <a:rPr lang="en-US" sz="2000" b="1" dirty="0" smtClean="0"/>
              <a:t>PhysX</a:t>
            </a:r>
            <a:r>
              <a:rPr lang="en-US" sz="2000" dirty="0" smtClean="0"/>
              <a:t> engine.</a:t>
            </a:r>
          </a:p>
          <a:p>
            <a:pPr marL="274320" marR="0" lvl="0" indent="-274320" defTabSz="914400" rtl="0" eaLnBrk="1" fontAlgn="auto" latinLnBrk="0" hangingPunct="1">
              <a:lnSpc>
                <a:spcPct val="100000"/>
              </a:lnSpc>
              <a:spcBef>
                <a:spcPts val="300"/>
              </a:spcBef>
              <a:spcAft>
                <a:spcPts val="600"/>
              </a:spcAft>
              <a:buClrTx/>
              <a:buSzTx/>
              <a:tabLst/>
              <a:defRPr/>
            </a:pPr>
            <a:endParaRPr lang="en-US" sz="2000" dirty="0" smtClean="0"/>
          </a:p>
        </p:txBody>
      </p:sp>
      <p:sp>
        <p:nvSpPr>
          <p:cNvPr id="9" name="Segnaposto contenuto 2"/>
          <p:cNvSpPr txBox="1">
            <a:spLocks/>
          </p:cNvSpPr>
          <p:nvPr/>
        </p:nvSpPr>
        <p:spPr>
          <a:xfrm>
            <a:off x="457200" y="3352800"/>
            <a:ext cx="8229600" cy="1143000"/>
          </a:xfrm>
          <a:prstGeom prst="rect">
            <a:avLst/>
          </a:prstGeom>
        </p:spPr>
        <p:txBody>
          <a:bodyPr vert="horz" lIns="91440" tIns="45720" rIns="91440" bIns="45720" rtlCol="0" anchor="t" anchorCtr="0">
            <a:normAutofit/>
          </a:bodyPr>
          <a:lstStyle/>
          <a:p>
            <a:pPr marL="274320" lvl="0" indent="-274320">
              <a:spcBef>
                <a:spcPts val="300"/>
              </a:spcBef>
              <a:spcAft>
                <a:spcPts val="600"/>
              </a:spcAft>
              <a:buFont typeface="Arial" pitchFamily="34" charset="0"/>
              <a:buChar char="•"/>
              <a:defRPr/>
            </a:pPr>
            <a:r>
              <a:rPr lang="en-US" sz="2000" dirty="0" smtClean="0"/>
              <a:t>The physical simulation thread is managed by PhysX directly and the VR3Lib only needs to synchronize with it when simulation results are needed to update scene properties (such as object position and rotation).</a:t>
            </a:r>
          </a:p>
          <a:p>
            <a:pPr marL="274320" marR="0" lvl="0" indent="-274320" defTabSz="914400" rtl="0" eaLnBrk="1" fontAlgn="auto" latinLnBrk="0" hangingPunct="1">
              <a:lnSpc>
                <a:spcPct val="100000"/>
              </a:lnSpc>
              <a:spcBef>
                <a:spcPts val="300"/>
              </a:spcBef>
              <a:spcAft>
                <a:spcPts val="600"/>
              </a:spcAft>
              <a:buClrTx/>
              <a:buSzTx/>
              <a:tabLst/>
              <a:defRPr/>
            </a:pPr>
            <a:endParaRPr lang="en-US" sz="2000" dirty="0" smtClean="0"/>
          </a:p>
        </p:txBody>
      </p:sp>
      <p:sp>
        <p:nvSpPr>
          <p:cNvPr id="10" name="Segnaposto contenuto 2"/>
          <p:cNvSpPr txBox="1">
            <a:spLocks/>
          </p:cNvSpPr>
          <p:nvPr/>
        </p:nvSpPr>
        <p:spPr>
          <a:xfrm>
            <a:off x="457200" y="2514600"/>
            <a:ext cx="8229600" cy="838200"/>
          </a:xfrm>
          <a:prstGeom prst="rect">
            <a:avLst/>
          </a:prstGeom>
        </p:spPr>
        <p:txBody>
          <a:bodyPr vert="horz" lIns="91440" tIns="45720" rIns="91440" bIns="45720" rtlCol="0" anchor="t" anchorCtr="0">
            <a:normAutofit/>
          </a:bodyPr>
          <a:lstStyle/>
          <a:p>
            <a:pPr marL="274320" marR="0" lvl="0" indent="-274320" defTabSz="914400" rtl="0" eaLnBrk="1" fontAlgn="auto" latinLnBrk="0" hangingPunct="1">
              <a:lnSpc>
                <a:spcPct val="100000"/>
              </a:lnSpc>
              <a:spcBef>
                <a:spcPts val="300"/>
              </a:spcBef>
              <a:spcAft>
                <a:spcPts val="600"/>
              </a:spcAft>
              <a:buClrTx/>
              <a:buSzTx/>
              <a:buFont typeface="Arial" pitchFamily="34" charset="0"/>
              <a:buChar char="•"/>
              <a:tabLst/>
              <a:defRPr/>
            </a:pPr>
            <a:r>
              <a:rPr lang="en-US" sz="2000" dirty="0" smtClean="0"/>
              <a:t>Physical simulation is carried on by PhysX while the main rendering cycle proceeds using VR3Lib draw calls (multithreaded and efficient solution).  </a:t>
            </a:r>
          </a:p>
          <a:p>
            <a:pPr marL="274320" marR="0" lvl="0" indent="-274320" defTabSz="914400" rtl="0" eaLnBrk="1" fontAlgn="auto" latinLnBrk="0" hangingPunct="1">
              <a:lnSpc>
                <a:spcPct val="100000"/>
              </a:lnSpc>
              <a:spcBef>
                <a:spcPts val="300"/>
              </a:spcBef>
              <a:spcAft>
                <a:spcPts val="600"/>
              </a:spcAft>
              <a:buClrTx/>
              <a:buSzTx/>
              <a:tabLst/>
              <a:defRPr/>
            </a:pPr>
            <a:endParaRPr lang="en-US" sz="2000" dirty="0" smtClean="0"/>
          </a:p>
        </p:txBody>
      </p:sp>
      <p:pic>
        <p:nvPicPr>
          <p:cNvPr id="11" name="Immagine 10" descr="LogoPhysX.jpg"/>
          <p:cNvPicPr>
            <a:picLocks noChangeAspect="1"/>
          </p:cNvPicPr>
          <p:nvPr/>
        </p:nvPicPr>
        <p:blipFill>
          <a:blip r:embed="rId3" cstate="print"/>
          <a:stretch>
            <a:fillRect/>
          </a:stretch>
        </p:blipFill>
        <p:spPr>
          <a:xfrm>
            <a:off x="609600" y="4682068"/>
            <a:ext cx="3505200" cy="1244346"/>
          </a:xfrm>
          <a:prstGeom prst="rect">
            <a:avLst/>
          </a:prstGeom>
        </p:spPr>
      </p:pic>
      <p:sp>
        <p:nvSpPr>
          <p:cNvPr id="13" name="Segnaposto contenuto 2"/>
          <p:cNvSpPr txBox="1">
            <a:spLocks/>
          </p:cNvSpPr>
          <p:nvPr/>
        </p:nvSpPr>
        <p:spPr>
          <a:xfrm>
            <a:off x="4572000" y="4495800"/>
            <a:ext cx="4191000" cy="1905000"/>
          </a:xfrm>
          <a:prstGeom prst="rect">
            <a:avLst/>
          </a:prstGeom>
        </p:spPr>
        <p:txBody>
          <a:bodyPr vert="horz" lIns="91440" tIns="45720" rIns="91440" bIns="45720" rtlCol="0" anchor="t" anchorCtr="0">
            <a:normAutofit/>
          </a:bodyPr>
          <a:lstStyle/>
          <a:p>
            <a:pPr marL="274320" marR="0" lvl="0" indent="-274320" defTabSz="914400" rtl="0" eaLnBrk="1" fontAlgn="auto" latinLnBrk="0" hangingPunct="1">
              <a:lnSpc>
                <a:spcPct val="100000"/>
              </a:lnSpc>
              <a:spcBef>
                <a:spcPts val="300"/>
              </a:spcBef>
              <a:spcAft>
                <a:spcPts val="600"/>
              </a:spcAft>
              <a:buClrTx/>
              <a:buSzTx/>
              <a:tabLst/>
              <a:defRPr/>
            </a:pPr>
            <a:endParaRPr lang="en-US" sz="2000" dirty="0" smtClean="0"/>
          </a:p>
        </p:txBody>
      </p:sp>
      <p:sp>
        <p:nvSpPr>
          <p:cNvPr id="14" name="Segnaposto contenuto 2"/>
          <p:cNvSpPr txBox="1">
            <a:spLocks/>
          </p:cNvSpPr>
          <p:nvPr/>
        </p:nvSpPr>
        <p:spPr>
          <a:xfrm>
            <a:off x="4368801" y="4572000"/>
            <a:ext cx="4267200" cy="1828800"/>
          </a:xfrm>
          <a:prstGeom prst="rect">
            <a:avLst/>
          </a:prstGeom>
        </p:spPr>
        <p:txBody>
          <a:bodyPr vert="horz" lIns="91440" tIns="45720" rIns="91440" bIns="45720" rtlCol="0" anchor="t" anchorCtr="0">
            <a:normAutofit/>
          </a:bodyPr>
          <a:lstStyle/>
          <a:p>
            <a:pPr lvl="0">
              <a:spcBef>
                <a:spcPts val="300"/>
              </a:spcBef>
              <a:spcAft>
                <a:spcPts val="600"/>
              </a:spcAft>
              <a:defRPr/>
            </a:pPr>
            <a:r>
              <a:rPr lang="en-US" sz="2000" dirty="0" smtClean="0"/>
              <a:t>The PhysX engine is currently available only for Windows operating systems. VR3Lib physical simulation services will not be available on different operating systems. </a:t>
            </a:r>
          </a:p>
          <a:p>
            <a:pPr marL="274320" marR="0" lvl="0" indent="-274320" defTabSz="914400" rtl="0" eaLnBrk="1" fontAlgn="auto" latinLnBrk="0" hangingPunct="1">
              <a:lnSpc>
                <a:spcPct val="100000"/>
              </a:lnSpc>
              <a:spcBef>
                <a:spcPts val="300"/>
              </a:spcBef>
              <a:spcAft>
                <a:spcPts val="600"/>
              </a:spcAft>
              <a:buClrTx/>
              <a:buSzTx/>
              <a:tabLst/>
              <a:defRPr/>
            </a:pPr>
            <a:endParaRPr lang="en-US" sz="2000"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95400" y="0"/>
            <a:ext cx="7391400" cy="685800"/>
          </a:xfrm>
          <a:effectLst>
            <a:outerShdw blurRad="50800" dist="38100" dir="5400000" algn="t" rotWithShape="0">
              <a:schemeClr val="tx1">
                <a:alpha val="40000"/>
              </a:schemeClr>
            </a:outerShdw>
          </a:effectLst>
        </p:spPr>
        <p:txBody>
          <a:bodyPr>
            <a:noAutofit/>
          </a:bodyPr>
          <a:lstStyle/>
          <a:p>
            <a:pPr algn="l"/>
            <a:r>
              <a:rPr lang="en-US" dirty="0" smtClean="0">
                <a:solidFill>
                  <a:srgbClr val="5A0000"/>
                </a:solidFill>
              </a:rPr>
              <a:t>Joining Graphics and Physics</a:t>
            </a:r>
            <a:endParaRPr lang="en-US" dirty="0">
              <a:solidFill>
                <a:srgbClr val="5A0000"/>
              </a:solidFill>
            </a:endParaRPr>
          </a:p>
        </p:txBody>
      </p:sp>
      <p:sp>
        <p:nvSpPr>
          <p:cNvPr id="4" name="Titolo 1"/>
          <p:cNvSpPr txBox="1">
            <a:spLocks/>
          </p:cNvSpPr>
          <p:nvPr/>
        </p:nvSpPr>
        <p:spPr>
          <a:xfrm>
            <a:off x="1295400" y="533400"/>
            <a:ext cx="7391400" cy="685800"/>
          </a:xfrm>
          <a:prstGeom prst="rect">
            <a:avLst/>
          </a:prstGeom>
        </p:spPr>
        <p:txBody>
          <a:bodyPr vert="horz" lIns="91440" tIns="45720" rIns="91440" bIns="45720" rtlCol="0" anchor="ctr">
            <a:noAutofit/>
          </a:bodyPr>
          <a:lstStyle/>
          <a:p>
            <a:pPr lvl="0">
              <a:spcBef>
                <a:spcPct val="0"/>
              </a:spcBef>
              <a:defRPr/>
            </a:pPr>
            <a:r>
              <a:rPr kumimoji="0" lang="en-US" sz="3200" b="0" i="0" u="none" strike="noStrike" kern="1200" cap="none" spc="0" normalizeH="0" baseline="0" dirty="0" smtClean="0">
                <a:ln>
                  <a:noFill/>
                </a:ln>
                <a:solidFill>
                  <a:srgbClr val="5A0000"/>
                </a:solidFill>
                <a:effectLst/>
                <a:uLnTx/>
                <a:uFillTx/>
                <a:latin typeface="+mj-lt"/>
                <a:ea typeface="+mj-ea"/>
                <a:cs typeface="+mj-cs"/>
              </a:rPr>
              <a:t>Two Representations</a:t>
            </a:r>
            <a:r>
              <a:rPr kumimoji="0" lang="en-US" sz="3200" b="0" i="0" u="none" strike="noStrike" kern="1200" cap="none" spc="0" normalizeH="0" dirty="0" smtClean="0">
                <a:ln>
                  <a:noFill/>
                </a:ln>
                <a:solidFill>
                  <a:srgbClr val="5A0000"/>
                </a:solidFill>
                <a:effectLst/>
                <a:uLnTx/>
                <a:uFillTx/>
                <a:latin typeface="+mj-lt"/>
                <a:ea typeface="+mj-ea"/>
                <a:cs typeface="+mj-cs"/>
              </a:rPr>
              <a:t> for Virtual Objects</a:t>
            </a:r>
            <a:endParaRPr kumimoji="0" lang="en-US" sz="3200" b="0" i="0" u="none" strike="noStrike" kern="1200" cap="none" spc="0" normalizeH="0" baseline="0" dirty="0" smtClean="0">
              <a:ln>
                <a:noFill/>
              </a:ln>
              <a:solidFill>
                <a:srgbClr val="5A0000"/>
              </a:solidFill>
              <a:effectLst/>
              <a:uLnTx/>
              <a:uFillTx/>
              <a:latin typeface="+mj-lt"/>
              <a:ea typeface="+mj-ea"/>
              <a:cs typeface="+mj-cs"/>
            </a:endParaRPr>
          </a:p>
        </p:txBody>
      </p:sp>
      <p:sp>
        <p:nvSpPr>
          <p:cNvPr id="5" name="CasellaDiTesto 4"/>
          <p:cNvSpPr txBox="1"/>
          <p:nvPr/>
        </p:nvSpPr>
        <p:spPr>
          <a:xfrm>
            <a:off x="0" y="6488668"/>
            <a:ext cx="1905000" cy="369332"/>
          </a:xfrm>
          <a:prstGeom prst="rect">
            <a:avLst/>
          </a:prstGeom>
          <a:solidFill>
            <a:schemeClr val="tx1">
              <a:alpha val="50000"/>
            </a:schemeClr>
          </a:solidFill>
        </p:spPr>
        <p:txBody>
          <a:bodyPr wrap="square" rtlCol="0" anchor="ctr" anchorCtr="0">
            <a:spAutoFit/>
          </a:bodyPr>
          <a:lstStyle/>
          <a:p>
            <a:pPr algn="ctr"/>
            <a:r>
              <a:rPr lang="en-US" dirty="0" smtClean="0">
                <a:solidFill>
                  <a:schemeClr val="bg1"/>
                </a:solidFill>
              </a:rPr>
              <a:t>Daniele Giannetti</a:t>
            </a:r>
            <a:endParaRPr lang="en-US" dirty="0">
              <a:solidFill>
                <a:schemeClr val="bg1"/>
              </a:solidFill>
            </a:endParaRPr>
          </a:p>
        </p:txBody>
      </p:sp>
      <p:sp>
        <p:nvSpPr>
          <p:cNvPr id="8" name="Segnaposto numero diapositiva 7"/>
          <p:cNvSpPr>
            <a:spLocks noGrp="1"/>
          </p:cNvSpPr>
          <p:nvPr>
            <p:ph type="sldNum" sz="quarter" idx="12"/>
          </p:nvPr>
        </p:nvSpPr>
        <p:spPr>
          <a:xfrm>
            <a:off x="8763000" y="6492875"/>
            <a:ext cx="381000" cy="365125"/>
          </a:xfrm>
          <a:solidFill>
            <a:schemeClr val="tx1">
              <a:alpha val="50000"/>
            </a:schemeClr>
          </a:solidFill>
        </p:spPr>
        <p:txBody>
          <a:bodyPr/>
          <a:lstStyle/>
          <a:p>
            <a:pPr algn="ctr"/>
            <a:fld id="{9D830933-45AB-4A9C-9BAC-6024878EB577}" type="slidenum">
              <a:rPr lang="en-US" sz="1400" smtClean="0">
                <a:solidFill>
                  <a:schemeClr val="bg1"/>
                </a:solidFill>
              </a:rPr>
              <a:pPr algn="ctr"/>
              <a:t>6</a:t>
            </a:fld>
            <a:endParaRPr lang="en-US" sz="1400" dirty="0">
              <a:solidFill>
                <a:schemeClr val="bg1"/>
              </a:solidFill>
            </a:endParaRPr>
          </a:p>
        </p:txBody>
      </p:sp>
      <p:sp>
        <p:nvSpPr>
          <p:cNvPr id="21" name="Segnaposto contenuto 2"/>
          <p:cNvSpPr txBox="1">
            <a:spLocks/>
          </p:cNvSpPr>
          <p:nvPr/>
        </p:nvSpPr>
        <p:spPr>
          <a:xfrm>
            <a:off x="457200" y="4114800"/>
            <a:ext cx="4191000" cy="2286000"/>
          </a:xfrm>
          <a:prstGeom prst="rect">
            <a:avLst/>
          </a:prstGeom>
        </p:spPr>
        <p:txBody>
          <a:bodyPr vert="horz" lIns="91440" tIns="45720" rIns="91440" bIns="45720" rtlCol="0" anchor="t" anchorCtr="0">
            <a:normAutofit/>
          </a:bodyPr>
          <a:lstStyle/>
          <a:p>
            <a:pPr marL="274320" lvl="0" indent="-274320">
              <a:spcBef>
                <a:spcPts val="300"/>
              </a:spcBef>
              <a:buFont typeface="Arial" pitchFamily="34" charset="0"/>
              <a:buChar char="•"/>
              <a:defRPr/>
            </a:pPr>
            <a:r>
              <a:rPr lang="en-US" sz="2000" dirty="0" smtClean="0"/>
              <a:t>Two descriptions for virtual objects:</a:t>
            </a:r>
          </a:p>
          <a:p>
            <a:pPr marL="731520" lvl="1" indent="-274320">
              <a:spcBef>
                <a:spcPts val="300"/>
              </a:spcBef>
              <a:buFont typeface="Wingdings" pitchFamily="2" charset="2"/>
              <a:buChar char="Ø"/>
              <a:defRPr/>
            </a:pPr>
            <a:r>
              <a:rPr lang="en-US" sz="2000" dirty="0" smtClean="0"/>
              <a:t>Graphical description</a:t>
            </a:r>
          </a:p>
          <a:p>
            <a:pPr marL="731520" lvl="1" indent="-274320">
              <a:spcBef>
                <a:spcPts val="300"/>
              </a:spcBef>
              <a:spcAft>
                <a:spcPts val="600"/>
              </a:spcAft>
              <a:buFont typeface="Wingdings" pitchFamily="2" charset="2"/>
              <a:buChar char="Ø"/>
              <a:defRPr/>
            </a:pPr>
            <a:r>
              <a:rPr lang="en-US" sz="2000" dirty="0" smtClean="0"/>
              <a:t>Physical description</a:t>
            </a:r>
          </a:p>
          <a:p>
            <a:pPr marL="274320" indent="-274320">
              <a:spcBef>
                <a:spcPts val="300"/>
              </a:spcBef>
              <a:spcAft>
                <a:spcPts val="600"/>
              </a:spcAft>
              <a:buFont typeface="Arial" pitchFamily="34" charset="0"/>
              <a:buChar char="•"/>
              <a:defRPr/>
            </a:pPr>
            <a:r>
              <a:rPr lang="en-US" sz="2000" dirty="0" smtClean="0"/>
              <a:t>Potentially </a:t>
            </a:r>
            <a:r>
              <a:rPr lang="en-US" sz="2000" b="1" dirty="0" smtClean="0"/>
              <a:t>different</a:t>
            </a:r>
            <a:r>
              <a:rPr lang="en-US" sz="2000" dirty="0" smtClean="0"/>
              <a:t>: complex objects may have a very simple shape for physical simulation.</a:t>
            </a:r>
          </a:p>
          <a:p>
            <a:pPr marL="274320" marR="0" lvl="0" indent="-274320" defTabSz="914400" rtl="0" eaLnBrk="1" fontAlgn="auto" latinLnBrk="0" hangingPunct="1">
              <a:lnSpc>
                <a:spcPct val="100000"/>
              </a:lnSpc>
              <a:spcBef>
                <a:spcPts val="300"/>
              </a:spcBef>
              <a:spcAft>
                <a:spcPts val="600"/>
              </a:spcAft>
              <a:buClrTx/>
              <a:buSzTx/>
              <a:tabLst/>
              <a:defRPr/>
            </a:pPr>
            <a:endParaRPr lang="en-US" sz="2000" dirty="0" smtClean="0"/>
          </a:p>
        </p:txBody>
      </p:sp>
      <p:sp>
        <p:nvSpPr>
          <p:cNvPr id="13" name="Segnaposto contenuto 2"/>
          <p:cNvSpPr txBox="1">
            <a:spLocks/>
          </p:cNvSpPr>
          <p:nvPr/>
        </p:nvSpPr>
        <p:spPr>
          <a:xfrm>
            <a:off x="4572000" y="4495800"/>
            <a:ext cx="4191000" cy="1905000"/>
          </a:xfrm>
          <a:prstGeom prst="rect">
            <a:avLst/>
          </a:prstGeom>
        </p:spPr>
        <p:txBody>
          <a:bodyPr vert="horz" lIns="91440" tIns="45720" rIns="91440" bIns="45720" rtlCol="0" anchor="t" anchorCtr="0">
            <a:normAutofit/>
          </a:bodyPr>
          <a:lstStyle/>
          <a:p>
            <a:pPr marL="274320" marR="0" lvl="0" indent="-274320" defTabSz="914400" rtl="0" eaLnBrk="1" fontAlgn="auto" latinLnBrk="0" hangingPunct="1">
              <a:lnSpc>
                <a:spcPct val="100000"/>
              </a:lnSpc>
              <a:spcBef>
                <a:spcPts val="300"/>
              </a:spcBef>
              <a:spcAft>
                <a:spcPts val="600"/>
              </a:spcAft>
              <a:buClrTx/>
              <a:buSzTx/>
              <a:tabLst/>
              <a:defRPr/>
            </a:pPr>
            <a:endParaRPr lang="en-US" sz="2000" dirty="0" smtClean="0"/>
          </a:p>
        </p:txBody>
      </p:sp>
      <p:pic>
        <p:nvPicPr>
          <p:cNvPr id="12" name="Immagine 11" descr="PhysicsDiagram.png"/>
          <p:cNvPicPr>
            <a:picLocks noChangeAspect="1"/>
          </p:cNvPicPr>
          <p:nvPr/>
        </p:nvPicPr>
        <p:blipFill>
          <a:blip r:embed="rId4" cstate="print"/>
          <a:stretch>
            <a:fillRect/>
          </a:stretch>
        </p:blipFill>
        <p:spPr>
          <a:xfrm>
            <a:off x="990600" y="1476675"/>
            <a:ext cx="3446830" cy="2409525"/>
          </a:xfrm>
          <a:prstGeom prst="rect">
            <a:avLst/>
          </a:prstGeom>
        </p:spPr>
      </p:pic>
      <p:sp>
        <p:nvSpPr>
          <p:cNvPr id="16" name="Segnaposto contenuto 2"/>
          <p:cNvSpPr txBox="1">
            <a:spLocks/>
          </p:cNvSpPr>
          <p:nvPr/>
        </p:nvSpPr>
        <p:spPr>
          <a:xfrm>
            <a:off x="457200" y="5681132"/>
            <a:ext cx="8229600" cy="762000"/>
          </a:xfrm>
          <a:prstGeom prst="rect">
            <a:avLst/>
          </a:prstGeom>
        </p:spPr>
        <p:txBody>
          <a:bodyPr vert="horz" lIns="91440" tIns="45720" rIns="91440" bIns="45720" rtlCol="0" anchor="t" anchorCtr="0">
            <a:normAutofit/>
          </a:bodyPr>
          <a:lstStyle/>
          <a:p>
            <a:pPr marL="274320" marR="0" lvl="0" indent="-274320" defTabSz="914400" rtl="0" eaLnBrk="1" fontAlgn="auto" latinLnBrk="0" hangingPunct="1">
              <a:lnSpc>
                <a:spcPct val="100000"/>
              </a:lnSpc>
              <a:spcBef>
                <a:spcPts val="300"/>
              </a:spcBef>
              <a:spcAft>
                <a:spcPts val="600"/>
              </a:spcAft>
              <a:buClrTx/>
              <a:buSzTx/>
              <a:tabLst/>
              <a:defRPr/>
            </a:pPr>
            <a:endParaRPr lang="en-US" sz="2000" dirty="0" smtClean="0"/>
          </a:p>
        </p:txBody>
      </p:sp>
      <p:pic>
        <p:nvPicPr>
          <p:cNvPr id="11" name="Immagine 10" descr="GraphicsvsPhysics.png"/>
          <p:cNvPicPr>
            <a:picLocks noChangeAspect="1"/>
          </p:cNvPicPr>
          <p:nvPr/>
        </p:nvPicPr>
        <p:blipFill>
          <a:blip r:embed="rId5" cstate="print"/>
          <a:stretch>
            <a:fillRect/>
          </a:stretch>
        </p:blipFill>
        <p:spPr>
          <a:xfrm>
            <a:off x="5058075" y="4114800"/>
            <a:ext cx="2971800" cy="2228850"/>
          </a:xfrm>
          <a:prstGeom prst="rect">
            <a:avLst/>
          </a:prstGeom>
        </p:spPr>
      </p:pic>
      <p:pic>
        <p:nvPicPr>
          <p:cNvPr id="14" name="physics.avi">
            <a:hlinkClick r:id="" action="ppaction://media"/>
          </p:cNvPr>
          <p:cNvPicPr>
            <a:picLocks noRot="1" noChangeAspect="1"/>
          </p:cNvPicPr>
          <p:nvPr>
            <a:videoFile r:link="rId1"/>
          </p:nvPr>
        </p:nvPicPr>
        <p:blipFill>
          <a:blip r:embed="rId6" cstate="print"/>
          <a:stretch>
            <a:fillRect/>
          </a:stretch>
        </p:blipFill>
        <p:spPr>
          <a:xfrm>
            <a:off x="4725200" y="1505698"/>
            <a:ext cx="3302018" cy="245670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9534"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mute="1">
                <p:cTn id="7" repeatCount="indefinite" fill="remove" display="0">
                  <p:stCondLst>
                    <p:cond delay="indefinite"/>
                  </p:stCondLst>
                  <p:endCondLst>
                    <p:cond evt="onNext" delay="0">
                      <p:tgtEl>
                        <p:sldTgt/>
                      </p:tgtEl>
                    </p:cond>
                    <p:cond evt="onPrev" delay="0">
                      <p:tgtEl>
                        <p:sldTgt/>
                      </p:tgtEl>
                    </p:cond>
                  </p:endCondLst>
                </p:cTn>
                <p:tgtEl>
                  <p:spTgt spid="14"/>
                </p:tgtEl>
              </p:cMediaNode>
            </p:vide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4"/>
                                        </p:tgtEl>
                                      </p:cBhvr>
                                    </p:cmd>
                                  </p:childTnLst>
                                </p:cTn>
                              </p:par>
                            </p:childTnLst>
                          </p:cTn>
                        </p:par>
                      </p:childTnLst>
                    </p:cTn>
                  </p:par>
                </p:childTnLst>
              </p:cTn>
              <p:nextCondLst>
                <p:cond evt="onClick" delay="0">
                  <p:tgtEl>
                    <p:spTgt spid="14"/>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95400" y="0"/>
            <a:ext cx="7391400" cy="685800"/>
          </a:xfrm>
          <a:effectLst>
            <a:outerShdw blurRad="50800" dist="38100" dir="5400000" algn="t" rotWithShape="0">
              <a:schemeClr val="tx1">
                <a:alpha val="40000"/>
              </a:schemeClr>
            </a:outerShdw>
          </a:effectLst>
        </p:spPr>
        <p:txBody>
          <a:bodyPr>
            <a:noAutofit/>
          </a:bodyPr>
          <a:lstStyle/>
          <a:p>
            <a:pPr algn="l"/>
            <a:r>
              <a:rPr lang="en-US" dirty="0" smtClean="0">
                <a:solidFill>
                  <a:srgbClr val="5A0000"/>
                </a:solidFill>
              </a:rPr>
              <a:t>Joining Graphics and Physics</a:t>
            </a:r>
            <a:endParaRPr lang="en-US" dirty="0">
              <a:solidFill>
                <a:srgbClr val="5A0000"/>
              </a:solidFill>
            </a:endParaRPr>
          </a:p>
        </p:txBody>
      </p:sp>
      <p:sp>
        <p:nvSpPr>
          <p:cNvPr id="4" name="Titolo 1"/>
          <p:cNvSpPr txBox="1">
            <a:spLocks/>
          </p:cNvSpPr>
          <p:nvPr/>
        </p:nvSpPr>
        <p:spPr>
          <a:xfrm>
            <a:off x="1295400" y="533400"/>
            <a:ext cx="7391400" cy="685800"/>
          </a:xfrm>
          <a:prstGeom prst="rect">
            <a:avLst/>
          </a:prstGeom>
        </p:spPr>
        <p:txBody>
          <a:bodyPr vert="horz" lIns="91440" tIns="45720" rIns="91440" bIns="45720" rtlCol="0" anchor="ctr">
            <a:noAutofit/>
          </a:bodyPr>
          <a:lstStyle/>
          <a:p>
            <a:pPr lvl="0">
              <a:spcBef>
                <a:spcPct val="0"/>
              </a:spcBef>
              <a:defRPr/>
            </a:pPr>
            <a:r>
              <a:rPr kumimoji="0" lang="en-US" sz="3200" b="0" i="0" u="none" strike="noStrike" kern="1200" cap="none" spc="0" normalizeH="0" baseline="0" dirty="0" smtClean="0">
                <a:ln>
                  <a:noFill/>
                </a:ln>
                <a:solidFill>
                  <a:srgbClr val="5A0000"/>
                </a:solidFill>
                <a:effectLst/>
                <a:uLnTx/>
                <a:uFillTx/>
                <a:latin typeface="+mj-lt"/>
                <a:ea typeface="+mj-ea"/>
                <a:cs typeface="+mj-cs"/>
              </a:rPr>
              <a:t>Extending</a:t>
            </a:r>
            <a:r>
              <a:rPr kumimoji="0" lang="en-US" sz="3200" b="0" i="0" u="none" strike="noStrike" kern="1200" cap="none" spc="0" normalizeH="0" dirty="0" smtClean="0">
                <a:ln>
                  <a:noFill/>
                </a:ln>
                <a:solidFill>
                  <a:srgbClr val="5A0000"/>
                </a:solidFill>
                <a:effectLst/>
                <a:uLnTx/>
                <a:uFillTx/>
                <a:latin typeface="+mj-lt"/>
                <a:ea typeface="+mj-ea"/>
                <a:cs typeface="+mj-cs"/>
              </a:rPr>
              <a:t> </a:t>
            </a:r>
            <a:r>
              <a:rPr kumimoji="0" lang="en-US" sz="3200" b="0" i="0" u="none" strike="noStrike" kern="1200" cap="none" spc="0" normalizeH="0" baseline="0" dirty="0" smtClean="0">
                <a:ln>
                  <a:noFill/>
                </a:ln>
                <a:solidFill>
                  <a:srgbClr val="5A0000"/>
                </a:solidFill>
                <a:effectLst/>
                <a:uLnTx/>
                <a:uFillTx/>
                <a:latin typeface="+mj-lt"/>
                <a:ea typeface="+mj-ea"/>
                <a:cs typeface="+mj-cs"/>
              </a:rPr>
              <a:t>the AAM File Format</a:t>
            </a:r>
          </a:p>
        </p:txBody>
      </p:sp>
      <p:sp>
        <p:nvSpPr>
          <p:cNvPr id="5" name="CasellaDiTesto 4"/>
          <p:cNvSpPr txBox="1"/>
          <p:nvPr/>
        </p:nvSpPr>
        <p:spPr>
          <a:xfrm>
            <a:off x="0" y="6488668"/>
            <a:ext cx="1905000" cy="369332"/>
          </a:xfrm>
          <a:prstGeom prst="rect">
            <a:avLst/>
          </a:prstGeom>
          <a:solidFill>
            <a:schemeClr val="tx1">
              <a:alpha val="50000"/>
            </a:schemeClr>
          </a:solidFill>
        </p:spPr>
        <p:txBody>
          <a:bodyPr wrap="square" rtlCol="0" anchor="ctr" anchorCtr="0">
            <a:spAutoFit/>
          </a:bodyPr>
          <a:lstStyle/>
          <a:p>
            <a:pPr algn="ctr"/>
            <a:r>
              <a:rPr lang="en-US" dirty="0" smtClean="0">
                <a:solidFill>
                  <a:schemeClr val="bg1"/>
                </a:solidFill>
              </a:rPr>
              <a:t>Daniele Giannetti</a:t>
            </a:r>
            <a:endParaRPr lang="en-US" dirty="0">
              <a:solidFill>
                <a:schemeClr val="bg1"/>
              </a:solidFill>
            </a:endParaRPr>
          </a:p>
        </p:txBody>
      </p:sp>
      <p:sp>
        <p:nvSpPr>
          <p:cNvPr id="8" name="Segnaposto numero diapositiva 7"/>
          <p:cNvSpPr>
            <a:spLocks noGrp="1"/>
          </p:cNvSpPr>
          <p:nvPr>
            <p:ph type="sldNum" sz="quarter" idx="12"/>
          </p:nvPr>
        </p:nvSpPr>
        <p:spPr>
          <a:xfrm>
            <a:off x="8763000" y="6492875"/>
            <a:ext cx="381000" cy="365125"/>
          </a:xfrm>
          <a:solidFill>
            <a:schemeClr val="tx1">
              <a:alpha val="50000"/>
            </a:schemeClr>
          </a:solidFill>
        </p:spPr>
        <p:txBody>
          <a:bodyPr/>
          <a:lstStyle/>
          <a:p>
            <a:pPr algn="ctr"/>
            <a:fld id="{9D830933-45AB-4A9C-9BAC-6024878EB577}" type="slidenum">
              <a:rPr lang="en-US" sz="1400" smtClean="0">
                <a:solidFill>
                  <a:schemeClr val="bg1"/>
                </a:solidFill>
              </a:rPr>
              <a:pPr algn="ctr"/>
              <a:t>7</a:t>
            </a:fld>
            <a:endParaRPr lang="en-US" sz="1400" dirty="0">
              <a:solidFill>
                <a:schemeClr val="bg1"/>
              </a:solidFill>
            </a:endParaRPr>
          </a:p>
        </p:txBody>
      </p:sp>
      <p:sp>
        <p:nvSpPr>
          <p:cNvPr id="21" name="Segnaposto contenuto 2"/>
          <p:cNvSpPr txBox="1">
            <a:spLocks/>
          </p:cNvSpPr>
          <p:nvPr/>
        </p:nvSpPr>
        <p:spPr>
          <a:xfrm>
            <a:off x="533400" y="1600200"/>
            <a:ext cx="3886200" cy="2590800"/>
          </a:xfrm>
          <a:prstGeom prst="rect">
            <a:avLst/>
          </a:prstGeom>
        </p:spPr>
        <p:txBody>
          <a:bodyPr vert="horz" lIns="91440" tIns="45720" rIns="91440" bIns="45720" rtlCol="0" anchor="ctr" anchorCtr="0">
            <a:normAutofit/>
          </a:bodyPr>
          <a:lstStyle/>
          <a:p>
            <a:pPr marR="0" lvl="0" defTabSz="914400" rtl="0" eaLnBrk="1" fontAlgn="auto" latinLnBrk="0" hangingPunct="1">
              <a:lnSpc>
                <a:spcPct val="100000"/>
              </a:lnSpc>
              <a:spcBef>
                <a:spcPts val="300"/>
              </a:spcBef>
              <a:spcAft>
                <a:spcPts val="600"/>
              </a:spcAft>
              <a:buClrTx/>
              <a:buSzTx/>
              <a:tabLst/>
              <a:defRPr/>
            </a:pPr>
            <a:r>
              <a:rPr lang="en-US" sz="2000" dirty="0" smtClean="0"/>
              <a:t>The </a:t>
            </a:r>
            <a:r>
              <a:rPr lang="en-US" sz="2000" b="1" dirty="0" smtClean="0"/>
              <a:t>AAM</a:t>
            </a:r>
            <a:r>
              <a:rPr lang="en-US" sz="2000" dirty="0" smtClean="0"/>
              <a:t> file format is the format used by the VRLib library family to obtain data on virtual objects (shape, material, etc…).</a:t>
            </a:r>
          </a:p>
          <a:p>
            <a:pPr lvl="0">
              <a:spcBef>
                <a:spcPts val="300"/>
              </a:spcBef>
              <a:spcAft>
                <a:spcPts val="600"/>
              </a:spcAft>
              <a:defRPr/>
            </a:pPr>
            <a:r>
              <a:rPr lang="en-US" sz="2000" dirty="0" smtClean="0"/>
              <a:t>The file format was extended to </a:t>
            </a:r>
            <a:r>
              <a:rPr lang="en-US" sz="2000" dirty="0" smtClean="0">
                <a:latin typeface="Calibri" pitchFamily="34" charset="0"/>
              </a:rPr>
              <a:t>include a physical description of virtual objects.</a:t>
            </a:r>
            <a:endParaRPr lang="en-US" sz="2000" dirty="0" smtClean="0"/>
          </a:p>
        </p:txBody>
      </p:sp>
      <p:sp>
        <p:nvSpPr>
          <p:cNvPr id="13" name="Segnaposto contenuto 2"/>
          <p:cNvSpPr txBox="1">
            <a:spLocks/>
          </p:cNvSpPr>
          <p:nvPr/>
        </p:nvSpPr>
        <p:spPr>
          <a:xfrm>
            <a:off x="4572000" y="4495800"/>
            <a:ext cx="4191000" cy="1905000"/>
          </a:xfrm>
          <a:prstGeom prst="rect">
            <a:avLst/>
          </a:prstGeom>
        </p:spPr>
        <p:txBody>
          <a:bodyPr vert="horz" lIns="91440" tIns="45720" rIns="91440" bIns="45720" rtlCol="0" anchor="t" anchorCtr="0">
            <a:normAutofit/>
          </a:bodyPr>
          <a:lstStyle/>
          <a:p>
            <a:pPr marL="274320" marR="0" lvl="0" indent="-274320" defTabSz="914400" rtl="0" eaLnBrk="1" fontAlgn="auto" latinLnBrk="0" hangingPunct="1">
              <a:lnSpc>
                <a:spcPct val="100000"/>
              </a:lnSpc>
              <a:spcBef>
                <a:spcPts val="300"/>
              </a:spcBef>
              <a:spcAft>
                <a:spcPts val="600"/>
              </a:spcAft>
              <a:buClrTx/>
              <a:buSzTx/>
              <a:tabLst/>
              <a:defRPr/>
            </a:pPr>
            <a:endParaRPr lang="en-US" sz="2000" dirty="0" smtClean="0"/>
          </a:p>
        </p:txBody>
      </p:sp>
      <p:sp>
        <p:nvSpPr>
          <p:cNvPr id="16" name="Segnaposto contenuto 2"/>
          <p:cNvSpPr txBox="1">
            <a:spLocks/>
          </p:cNvSpPr>
          <p:nvPr/>
        </p:nvSpPr>
        <p:spPr>
          <a:xfrm>
            <a:off x="533400" y="4267200"/>
            <a:ext cx="8153400" cy="2286000"/>
          </a:xfrm>
          <a:prstGeom prst="rect">
            <a:avLst/>
          </a:prstGeom>
        </p:spPr>
        <p:txBody>
          <a:bodyPr vert="horz" lIns="91440" tIns="45720" rIns="91440" bIns="45720" rtlCol="0" anchor="t" anchorCtr="0">
            <a:normAutofit/>
          </a:bodyPr>
          <a:lstStyle/>
          <a:p>
            <a:pPr marL="274320" lvl="0" indent="-274320">
              <a:spcBef>
                <a:spcPts val="300"/>
              </a:spcBef>
              <a:spcAft>
                <a:spcPts val="600"/>
              </a:spcAft>
              <a:buFont typeface="Arial" pitchFamily="34" charset="0"/>
              <a:buChar char="•"/>
              <a:defRPr/>
            </a:pPr>
            <a:r>
              <a:rPr lang="en-US" sz="2000" dirty="0" smtClean="0"/>
              <a:t>The physical description and graphical description of the virtual objects are tightly coupled together.</a:t>
            </a:r>
          </a:p>
          <a:p>
            <a:pPr marL="274320" lvl="0" indent="-274320">
              <a:spcBef>
                <a:spcPts val="300"/>
              </a:spcBef>
              <a:spcAft>
                <a:spcPts val="600"/>
              </a:spcAft>
              <a:buFont typeface="Arial" pitchFamily="34" charset="0"/>
              <a:buChar char="•"/>
              <a:defRPr/>
            </a:pPr>
            <a:r>
              <a:rPr lang="en-US" sz="2000" dirty="0" smtClean="0"/>
              <a:t>The physical representation for a virtual object is automatically generated depending on the type of simulation desired for the particular object.</a:t>
            </a:r>
          </a:p>
          <a:p>
            <a:pPr marL="274320" lvl="0" indent="-274320">
              <a:spcBef>
                <a:spcPts val="300"/>
              </a:spcBef>
              <a:spcAft>
                <a:spcPts val="600"/>
              </a:spcAft>
              <a:buFont typeface="Arial" pitchFamily="34" charset="0"/>
              <a:buChar char="•"/>
              <a:defRPr/>
            </a:pPr>
            <a:r>
              <a:rPr lang="en-US" sz="2000" dirty="0" smtClean="0"/>
              <a:t>AAM files are created with a modeling software such as 3ds Max, using a GUI-provided exportation plug-in.</a:t>
            </a:r>
          </a:p>
        </p:txBody>
      </p:sp>
      <p:pic>
        <p:nvPicPr>
          <p:cNvPr id="1026" name="Picture 2"/>
          <p:cNvPicPr>
            <a:picLocks noChangeAspect="1" noChangeArrowheads="1"/>
          </p:cNvPicPr>
          <p:nvPr/>
        </p:nvPicPr>
        <p:blipFill>
          <a:blip r:embed="rId3" cstate="print"/>
          <a:stretch>
            <a:fillRect/>
          </a:stretch>
        </p:blipFill>
        <p:spPr bwMode="auto">
          <a:xfrm>
            <a:off x="4724400" y="1609825"/>
            <a:ext cx="3657600" cy="2550991"/>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295400" y="0"/>
            <a:ext cx="7391400" cy="685800"/>
          </a:xfrm>
          <a:effectLst>
            <a:outerShdw blurRad="50800" dist="38100" dir="5400000" algn="t" rotWithShape="0">
              <a:schemeClr val="tx1">
                <a:alpha val="40000"/>
              </a:schemeClr>
            </a:outerShdw>
          </a:effectLst>
        </p:spPr>
        <p:txBody>
          <a:bodyPr>
            <a:noAutofit/>
          </a:bodyPr>
          <a:lstStyle/>
          <a:p>
            <a:pPr algn="l"/>
            <a:r>
              <a:rPr lang="en-US" dirty="0" smtClean="0">
                <a:solidFill>
                  <a:srgbClr val="5A0000"/>
                </a:solidFill>
              </a:rPr>
              <a:t>Obtaining Visual Realism</a:t>
            </a:r>
            <a:endParaRPr lang="en-US" dirty="0">
              <a:solidFill>
                <a:srgbClr val="5A0000"/>
              </a:solidFill>
            </a:endParaRPr>
          </a:p>
        </p:txBody>
      </p:sp>
      <p:sp>
        <p:nvSpPr>
          <p:cNvPr id="4" name="Titolo 1"/>
          <p:cNvSpPr txBox="1">
            <a:spLocks/>
          </p:cNvSpPr>
          <p:nvPr/>
        </p:nvSpPr>
        <p:spPr>
          <a:xfrm>
            <a:off x="1295400" y="533400"/>
            <a:ext cx="7391400" cy="685800"/>
          </a:xfrm>
          <a:prstGeom prst="rect">
            <a:avLst/>
          </a:prstGeom>
        </p:spPr>
        <p:txBody>
          <a:bodyPr vert="horz" lIns="91440" tIns="45720" rIns="91440" bIns="45720" rtlCol="0" anchor="ctr">
            <a:noAutofit/>
          </a:bodyPr>
          <a:lstStyle/>
          <a:p>
            <a:pPr lvl="0">
              <a:spcBef>
                <a:spcPct val="0"/>
              </a:spcBef>
              <a:defRPr/>
            </a:pPr>
            <a:r>
              <a:rPr kumimoji="0" lang="en-US" sz="3200" b="0" i="0" u="none" strike="noStrike" kern="1200" cap="none" spc="0" normalizeH="0" baseline="0" dirty="0" smtClean="0">
                <a:ln>
                  <a:noFill/>
                </a:ln>
                <a:solidFill>
                  <a:srgbClr val="5A0000"/>
                </a:solidFill>
                <a:effectLst/>
                <a:uLnTx/>
                <a:uFillTx/>
                <a:latin typeface="+mj-lt"/>
                <a:ea typeface="+mj-ea"/>
                <a:cs typeface="+mj-cs"/>
              </a:rPr>
              <a:t>Direct Illumination of</a:t>
            </a:r>
            <a:r>
              <a:rPr kumimoji="0" lang="en-US" sz="3200" b="0" i="0" u="none" strike="noStrike" kern="1200" cap="none" spc="0" normalizeH="0" dirty="0" smtClean="0">
                <a:ln>
                  <a:noFill/>
                </a:ln>
                <a:solidFill>
                  <a:srgbClr val="5A0000"/>
                </a:solidFill>
                <a:effectLst/>
                <a:uLnTx/>
                <a:uFillTx/>
                <a:latin typeface="+mj-lt"/>
                <a:ea typeface="+mj-ea"/>
                <a:cs typeface="+mj-cs"/>
              </a:rPr>
              <a:t> Virtual Objects</a:t>
            </a:r>
            <a:endParaRPr kumimoji="0" lang="en-US" sz="3200" b="0" i="0" u="none" strike="noStrike" kern="1200" cap="none" spc="0" normalizeH="0" baseline="0" dirty="0" smtClean="0">
              <a:ln>
                <a:noFill/>
              </a:ln>
              <a:solidFill>
                <a:srgbClr val="5A0000"/>
              </a:solidFill>
              <a:effectLst/>
              <a:uLnTx/>
              <a:uFillTx/>
              <a:latin typeface="+mj-lt"/>
              <a:ea typeface="+mj-ea"/>
              <a:cs typeface="+mj-cs"/>
            </a:endParaRPr>
          </a:p>
        </p:txBody>
      </p:sp>
      <p:sp>
        <p:nvSpPr>
          <p:cNvPr id="5" name="CasellaDiTesto 4"/>
          <p:cNvSpPr txBox="1"/>
          <p:nvPr/>
        </p:nvSpPr>
        <p:spPr>
          <a:xfrm>
            <a:off x="0" y="6488668"/>
            <a:ext cx="1905000" cy="369332"/>
          </a:xfrm>
          <a:prstGeom prst="rect">
            <a:avLst/>
          </a:prstGeom>
          <a:solidFill>
            <a:schemeClr val="tx1">
              <a:alpha val="50000"/>
            </a:schemeClr>
          </a:solidFill>
        </p:spPr>
        <p:txBody>
          <a:bodyPr wrap="square" rtlCol="0" anchor="ctr" anchorCtr="0">
            <a:spAutoFit/>
          </a:bodyPr>
          <a:lstStyle/>
          <a:p>
            <a:pPr algn="ctr"/>
            <a:r>
              <a:rPr lang="en-US" dirty="0" smtClean="0">
                <a:solidFill>
                  <a:schemeClr val="bg1"/>
                </a:solidFill>
              </a:rPr>
              <a:t>Daniele Giannetti</a:t>
            </a:r>
            <a:endParaRPr lang="en-US" dirty="0">
              <a:solidFill>
                <a:schemeClr val="bg1"/>
              </a:solidFill>
            </a:endParaRPr>
          </a:p>
        </p:txBody>
      </p:sp>
      <p:sp>
        <p:nvSpPr>
          <p:cNvPr id="8" name="Segnaposto numero diapositiva 7"/>
          <p:cNvSpPr>
            <a:spLocks noGrp="1"/>
          </p:cNvSpPr>
          <p:nvPr>
            <p:ph type="sldNum" sz="quarter" idx="12"/>
          </p:nvPr>
        </p:nvSpPr>
        <p:spPr>
          <a:xfrm>
            <a:off x="8763000" y="6492875"/>
            <a:ext cx="381000" cy="365125"/>
          </a:xfrm>
          <a:solidFill>
            <a:schemeClr val="tx1">
              <a:alpha val="50000"/>
            </a:schemeClr>
          </a:solidFill>
        </p:spPr>
        <p:txBody>
          <a:bodyPr/>
          <a:lstStyle/>
          <a:p>
            <a:pPr algn="ctr"/>
            <a:fld id="{9D830933-45AB-4A9C-9BAC-6024878EB577}" type="slidenum">
              <a:rPr lang="en-US" sz="1400" smtClean="0">
                <a:solidFill>
                  <a:schemeClr val="bg1"/>
                </a:solidFill>
              </a:rPr>
              <a:pPr algn="ctr"/>
              <a:t>8</a:t>
            </a:fld>
            <a:endParaRPr lang="en-US" sz="1400" dirty="0">
              <a:solidFill>
                <a:schemeClr val="bg1"/>
              </a:solidFill>
            </a:endParaRPr>
          </a:p>
        </p:txBody>
      </p:sp>
      <p:sp>
        <p:nvSpPr>
          <p:cNvPr id="13" name="Segnaposto contenuto 2"/>
          <p:cNvSpPr txBox="1">
            <a:spLocks/>
          </p:cNvSpPr>
          <p:nvPr/>
        </p:nvSpPr>
        <p:spPr>
          <a:xfrm>
            <a:off x="4572000" y="4495800"/>
            <a:ext cx="4191000" cy="1295400"/>
          </a:xfrm>
          <a:prstGeom prst="rect">
            <a:avLst/>
          </a:prstGeom>
        </p:spPr>
        <p:txBody>
          <a:bodyPr vert="horz" lIns="91440" tIns="45720" rIns="91440" bIns="45720" rtlCol="0" anchor="t" anchorCtr="0">
            <a:normAutofit/>
          </a:bodyPr>
          <a:lstStyle/>
          <a:p>
            <a:pPr marL="274320" marR="0" lvl="0" indent="-274320" defTabSz="914400" rtl="0" eaLnBrk="1" fontAlgn="auto" latinLnBrk="0" hangingPunct="1">
              <a:lnSpc>
                <a:spcPct val="100000"/>
              </a:lnSpc>
              <a:spcBef>
                <a:spcPts val="300"/>
              </a:spcBef>
              <a:spcAft>
                <a:spcPts val="600"/>
              </a:spcAft>
              <a:buClrTx/>
              <a:buSzTx/>
              <a:tabLst/>
              <a:defRPr/>
            </a:pPr>
            <a:endParaRPr lang="en-US" sz="2000" dirty="0" smtClean="0"/>
          </a:p>
        </p:txBody>
      </p:sp>
      <p:grpSp>
        <p:nvGrpSpPr>
          <p:cNvPr id="26" name="Gruppo 25"/>
          <p:cNvGrpSpPr/>
          <p:nvPr/>
        </p:nvGrpSpPr>
        <p:grpSpPr>
          <a:xfrm>
            <a:off x="795868" y="2675467"/>
            <a:ext cx="3547536" cy="3543300"/>
            <a:chOff x="838200" y="2743200"/>
            <a:chExt cx="3547536" cy="3543300"/>
          </a:xfrm>
        </p:grpSpPr>
        <p:sp>
          <p:nvSpPr>
            <p:cNvPr id="10" name="Segnaposto contenuto 2"/>
            <p:cNvSpPr txBox="1">
              <a:spLocks/>
            </p:cNvSpPr>
            <p:nvPr/>
          </p:nvSpPr>
          <p:spPr>
            <a:xfrm>
              <a:off x="838200" y="2743200"/>
              <a:ext cx="3547536" cy="1371600"/>
            </a:xfrm>
            <a:prstGeom prst="rect">
              <a:avLst/>
            </a:prstGeom>
          </p:spPr>
          <p:txBody>
            <a:bodyPr vert="horz" lIns="91440" tIns="45720" rIns="91440" bIns="45720" rtlCol="0" anchor="ctr" anchorCtr="0">
              <a:normAutofit lnSpcReduction="10000"/>
            </a:bodyPr>
            <a:lstStyle/>
            <a:p>
              <a:pPr lvl="0" algn="ctr">
                <a:spcBef>
                  <a:spcPts val="300"/>
                </a:spcBef>
                <a:spcAft>
                  <a:spcPts val="600"/>
                </a:spcAft>
                <a:defRPr/>
              </a:pPr>
              <a:r>
                <a:rPr lang="en-US" sz="2000" dirty="0" smtClean="0"/>
                <a:t>Flat surfaces are shaded </a:t>
              </a:r>
              <a:br>
                <a:rPr lang="en-US" sz="2000" dirty="0" smtClean="0"/>
              </a:br>
              <a:r>
                <a:rPr lang="en-US" sz="2000" dirty="0" smtClean="0"/>
                <a:t>simply using the normals of each polygon.</a:t>
              </a:r>
            </a:p>
            <a:p>
              <a:pPr lvl="0" algn="ctr">
                <a:spcBef>
                  <a:spcPts val="300"/>
                </a:spcBef>
                <a:spcAft>
                  <a:spcPts val="600"/>
                </a:spcAft>
                <a:defRPr/>
              </a:pPr>
              <a:r>
                <a:rPr lang="en-US" sz="2000" dirty="0" smtClean="0"/>
                <a:t>(</a:t>
              </a:r>
              <a:r>
                <a:rPr lang="en-US" sz="2000" b="1" dirty="0" smtClean="0"/>
                <a:t>flat shading</a:t>
              </a:r>
              <a:r>
                <a:rPr lang="en-US" sz="2000" dirty="0" smtClean="0"/>
                <a:t>)</a:t>
              </a:r>
            </a:p>
          </p:txBody>
        </p:sp>
        <p:pic>
          <p:nvPicPr>
            <p:cNvPr id="15" name="Immagine 14" descr="FlatShading.png"/>
            <p:cNvPicPr>
              <a:picLocks noChangeAspect="1"/>
            </p:cNvPicPr>
            <p:nvPr/>
          </p:nvPicPr>
          <p:blipFill>
            <a:blip r:embed="rId3" cstate="print"/>
            <a:stretch>
              <a:fillRect/>
            </a:stretch>
          </p:blipFill>
          <p:spPr>
            <a:xfrm>
              <a:off x="1219200" y="4191000"/>
              <a:ext cx="2794000" cy="2095500"/>
            </a:xfrm>
            <a:prstGeom prst="rect">
              <a:avLst/>
            </a:prstGeom>
          </p:spPr>
        </p:pic>
      </p:grpSp>
      <p:grpSp>
        <p:nvGrpSpPr>
          <p:cNvPr id="27" name="Gruppo 26"/>
          <p:cNvGrpSpPr/>
          <p:nvPr/>
        </p:nvGrpSpPr>
        <p:grpSpPr>
          <a:xfrm>
            <a:off x="4707462" y="2667000"/>
            <a:ext cx="3699936" cy="3551766"/>
            <a:chOff x="4648200" y="2734733"/>
            <a:chExt cx="3699936" cy="3551766"/>
          </a:xfrm>
        </p:grpSpPr>
        <p:sp>
          <p:nvSpPr>
            <p:cNvPr id="12" name="Segnaposto contenuto 2"/>
            <p:cNvSpPr txBox="1">
              <a:spLocks/>
            </p:cNvSpPr>
            <p:nvPr/>
          </p:nvSpPr>
          <p:spPr>
            <a:xfrm>
              <a:off x="4648200" y="2734733"/>
              <a:ext cx="3699936" cy="1371600"/>
            </a:xfrm>
            <a:prstGeom prst="rect">
              <a:avLst/>
            </a:prstGeom>
          </p:spPr>
          <p:txBody>
            <a:bodyPr vert="horz" lIns="91440" tIns="45720" rIns="91440" bIns="45720" rtlCol="0" anchor="ctr" anchorCtr="0">
              <a:normAutofit lnSpcReduction="10000"/>
            </a:bodyPr>
            <a:lstStyle/>
            <a:p>
              <a:pPr marR="0" lvl="0" algn="ctr" defTabSz="914400" rtl="0" eaLnBrk="1" fontAlgn="auto" latinLnBrk="0" hangingPunct="1">
                <a:lnSpc>
                  <a:spcPct val="100000"/>
                </a:lnSpc>
                <a:spcBef>
                  <a:spcPts val="300"/>
                </a:spcBef>
                <a:spcAft>
                  <a:spcPts val="600"/>
                </a:spcAft>
                <a:buClrTx/>
                <a:buSzTx/>
                <a:tabLst/>
                <a:defRPr/>
              </a:pPr>
              <a:r>
                <a:rPr lang="en-US" sz="2000" dirty="0" smtClean="0"/>
                <a:t>Curved surfaces are shaded considering an interpolated normal for each fragment. </a:t>
              </a:r>
            </a:p>
            <a:p>
              <a:pPr marR="0" lvl="0" algn="ctr" defTabSz="914400" rtl="0" eaLnBrk="1" fontAlgn="auto" latinLnBrk="0" hangingPunct="1">
                <a:lnSpc>
                  <a:spcPct val="100000"/>
                </a:lnSpc>
                <a:spcBef>
                  <a:spcPts val="300"/>
                </a:spcBef>
                <a:spcAft>
                  <a:spcPts val="600"/>
                </a:spcAft>
                <a:buClrTx/>
                <a:buSzTx/>
                <a:tabLst/>
                <a:defRPr/>
              </a:pPr>
              <a:r>
                <a:rPr lang="en-US" sz="2000" dirty="0" smtClean="0"/>
                <a:t>(</a:t>
              </a:r>
              <a:r>
                <a:rPr lang="en-US" sz="2000" b="1" dirty="0" smtClean="0"/>
                <a:t>Phong interpolation</a:t>
              </a:r>
              <a:r>
                <a:rPr lang="en-US" sz="2000" dirty="0" smtClean="0"/>
                <a:t>)</a:t>
              </a:r>
            </a:p>
          </p:txBody>
        </p:sp>
        <p:pic>
          <p:nvPicPr>
            <p:cNvPr id="18" name="Immagine 17" descr="FlatShading.png"/>
            <p:cNvPicPr>
              <a:picLocks noChangeAspect="1"/>
            </p:cNvPicPr>
            <p:nvPr/>
          </p:nvPicPr>
          <p:blipFill>
            <a:blip r:embed="rId4" cstate="print"/>
            <a:stretch>
              <a:fillRect/>
            </a:stretch>
          </p:blipFill>
          <p:spPr>
            <a:xfrm>
              <a:off x="5105400" y="4191000"/>
              <a:ext cx="2794000" cy="2095499"/>
            </a:xfrm>
            <a:prstGeom prst="rect">
              <a:avLst/>
            </a:prstGeom>
          </p:spPr>
        </p:pic>
      </p:grpSp>
      <p:sp>
        <p:nvSpPr>
          <p:cNvPr id="19" name="Segnaposto contenuto 2"/>
          <p:cNvSpPr txBox="1">
            <a:spLocks/>
          </p:cNvSpPr>
          <p:nvPr/>
        </p:nvSpPr>
        <p:spPr>
          <a:xfrm>
            <a:off x="457200" y="1718732"/>
            <a:ext cx="8153400" cy="795868"/>
          </a:xfrm>
          <a:prstGeom prst="rect">
            <a:avLst/>
          </a:prstGeom>
        </p:spPr>
        <p:txBody>
          <a:bodyPr vert="horz" lIns="91440" tIns="45720" rIns="91440" bIns="45720" rtlCol="0" anchor="t" anchorCtr="0">
            <a:normAutofit/>
          </a:bodyPr>
          <a:lstStyle/>
          <a:p>
            <a:pPr lvl="0" algn="ctr">
              <a:spcBef>
                <a:spcPts val="300"/>
              </a:spcBef>
              <a:defRPr/>
            </a:pPr>
            <a:r>
              <a:rPr lang="en-US" sz="2000" dirty="0" smtClean="0"/>
              <a:t>Considering point light sources, compute realistic lighting of virtual objects. We use the well-known </a:t>
            </a:r>
            <a:r>
              <a:rPr lang="en-US" sz="2000" b="1" dirty="0" smtClean="0"/>
              <a:t>Phong reflection model </a:t>
            </a:r>
            <a:r>
              <a:rPr lang="en-US" sz="2000" dirty="0" smtClean="0"/>
              <a:t>to obtain the resulting color.</a:t>
            </a:r>
          </a:p>
          <a:p>
            <a:pPr marL="274320" marR="0" lvl="0" indent="-274320" defTabSz="914400" rtl="0" eaLnBrk="1" fontAlgn="auto" latinLnBrk="0" hangingPunct="1">
              <a:lnSpc>
                <a:spcPct val="100000"/>
              </a:lnSpc>
              <a:spcBef>
                <a:spcPts val="300"/>
              </a:spcBef>
              <a:spcAft>
                <a:spcPts val="600"/>
              </a:spcAft>
              <a:buClrTx/>
              <a:buSzTx/>
              <a:tabLst/>
              <a:defRPr/>
            </a:pPr>
            <a:endParaRPr lang="en-US" sz="2000" dirty="0" smtClean="0"/>
          </a:p>
        </p:txBody>
      </p:sp>
      <p:cxnSp>
        <p:nvCxnSpPr>
          <p:cNvPr id="37" name="Connettore 1 36"/>
          <p:cNvCxnSpPr/>
          <p:nvPr/>
        </p:nvCxnSpPr>
        <p:spPr>
          <a:xfrm rot="5400000">
            <a:off x="2548468" y="4495800"/>
            <a:ext cx="3962400"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1878</TotalTime>
  <Words>1787</Words>
  <Application>Microsoft Office PowerPoint</Application>
  <PresentationFormat>Presentazione su schermo (4:3)</PresentationFormat>
  <Paragraphs>214</Paragraphs>
  <Slides>24</Slides>
  <Notes>24</Notes>
  <HiddenSlides>0</HiddenSlides>
  <MMClips>2</MMClips>
  <ScaleCrop>false</ScaleCrop>
  <HeadingPairs>
    <vt:vector size="4" baseType="variant">
      <vt:variant>
        <vt:lpstr>Tema</vt:lpstr>
      </vt:variant>
      <vt:variant>
        <vt:i4>1</vt:i4>
      </vt:variant>
      <vt:variant>
        <vt:lpstr>Titoli diapositive</vt:lpstr>
      </vt:variant>
      <vt:variant>
        <vt:i4>24</vt:i4>
      </vt:variant>
    </vt:vector>
  </HeadingPairs>
  <TitlesOfParts>
    <vt:vector size="25" baseType="lpstr">
      <vt:lpstr>Tema di Office</vt:lpstr>
      <vt:lpstr>Design and Realization of a Software Library for Interactive Visualization of Complex Virtual Environments</vt:lpstr>
      <vt:lpstr>Introduction</vt:lpstr>
      <vt:lpstr>Introduction</vt:lpstr>
      <vt:lpstr>Introduction</vt:lpstr>
      <vt:lpstr>Introduction</vt:lpstr>
      <vt:lpstr>Joining Graphics and Physics</vt:lpstr>
      <vt:lpstr>Joining Graphics and Physics</vt:lpstr>
      <vt:lpstr>Joining Graphics and Physics</vt:lpstr>
      <vt:lpstr>Obtaining Visual Realism</vt:lpstr>
      <vt:lpstr>Obtaining Visual Realism</vt:lpstr>
      <vt:lpstr>Obtaining Visual Realism</vt:lpstr>
      <vt:lpstr>Obtaining Visual Realism</vt:lpstr>
      <vt:lpstr>Obtaining Visual Realism</vt:lpstr>
      <vt:lpstr>Obtaining Visual Realism</vt:lpstr>
      <vt:lpstr>Obtaining Visual Realism</vt:lpstr>
      <vt:lpstr>Obtaining Visual Realism</vt:lpstr>
      <vt:lpstr>Obtaining Visual Realism</vt:lpstr>
      <vt:lpstr>Testing and Performance</vt:lpstr>
      <vt:lpstr>Testing and Performance</vt:lpstr>
      <vt:lpstr>Testing and Performance</vt:lpstr>
      <vt:lpstr>Testing and Performance</vt:lpstr>
      <vt:lpstr>Conclusion and Future Work</vt:lpstr>
      <vt:lpstr>Example of a CAVE system</vt:lpstr>
      <vt:lpstr>Diapositiva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Design and Realization of a Software Library for Interactive Visualization of Complex Virtual Environments</dc:title>
  <dc:subject>Design and Realization of a Software Library for Interactive Visualization of Complex Virtual Environments</dc:subject>
  <dc:creator>Daniele Giannetti</dc:creator>
  <cp:keywords>Giannetti Daniele VR3Lib XVR</cp:keywords>
  <cp:lastModifiedBy>Secror</cp:lastModifiedBy>
  <cp:revision>472</cp:revision>
  <dcterms:created xsi:type="dcterms:W3CDTF">2010-11-25T15:51:08Z</dcterms:created>
  <dcterms:modified xsi:type="dcterms:W3CDTF">2010-12-19T14:52:07Z</dcterms:modified>
</cp:coreProperties>
</file>